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Lst>
  <p:sldSz cy="5143500" cx="9144000"/>
  <p:notesSz cx="6858000" cy="9144000"/>
  <p:embeddedFontLst>
    <p:embeddedFont>
      <p:font typeface="Montserrat"/>
      <p:regular r:id="rId141"/>
      <p:bold r:id="rId142"/>
      <p:italic r:id="rId143"/>
      <p:boldItalic r:id="rId144"/>
    </p:embeddedFont>
    <p:embeddedFont>
      <p:font typeface="Montserrat Medium"/>
      <p:regular r:id="rId145"/>
      <p:bold r:id="rId146"/>
      <p:italic r:id="rId147"/>
      <p:boldItalic r:id="rId148"/>
    </p:embeddedFont>
    <p:embeddedFont>
      <p:font typeface="Helvetica Neue"/>
      <p:regular r:id="rId149"/>
      <p:bold r:id="rId150"/>
      <p:italic r:id="rId151"/>
      <p:boldItalic r:id="rId152"/>
    </p:embeddedFont>
    <p:embeddedFont>
      <p:font typeface="Montserrat ExtraBold"/>
      <p:bold r:id="rId153"/>
      <p:boldItalic r:id="rId1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55" roundtripDataSignature="AMtx7miJk70nzz2ccNw4iMeSHfP9snjot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font" Target="fonts/HelveticaNeue-bold.fntdata"/><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HelveticaNeue-regular.fntdata"/><Relationship Id="rId4" Type="http://schemas.openxmlformats.org/officeDocument/2006/relationships/slideMaster" Target="slideMasters/slideMaster1.xml"/><Relationship Id="rId148" Type="http://schemas.openxmlformats.org/officeDocument/2006/relationships/font" Target="fonts/MontserratMedium-boldItalic.fntdata"/><Relationship Id="rId9" Type="http://schemas.openxmlformats.org/officeDocument/2006/relationships/slide" Target="slides/slide4.xml"/><Relationship Id="rId143" Type="http://schemas.openxmlformats.org/officeDocument/2006/relationships/font" Target="fonts/Montserrat-italic.fntdata"/><Relationship Id="rId142" Type="http://schemas.openxmlformats.org/officeDocument/2006/relationships/font" Target="fonts/Montserrat-bold.fntdata"/><Relationship Id="rId141" Type="http://schemas.openxmlformats.org/officeDocument/2006/relationships/font" Target="fonts/Montserrat-regular.fntdata"/><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font" Target="fonts/MontserratMedium-italic.fntdata"/><Relationship Id="rId6" Type="http://schemas.openxmlformats.org/officeDocument/2006/relationships/slide" Target="slides/slide1.xml"/><Relationship Id="rId146" Type="http://schemas.openxmlformats.org/officeDocument/2006/relationships/font" Target="fonts/MontserratMedium-bold.fntdata"/><Relationship Id="rId7" Type="http://schemas.openxmlformats.org/officeDocument/2006/relationships/slide" Target="slides/slide2.xml"/><Relationship Id="rId145" Type="http://schemas.openxmlformats.org/officeDocument/2006/relationships/font" Target="fonts/MontserratMedium-regular.fntdata"/><Relationship Id="rId8" Type="http://schemas.openxmlformats.org/officeDocument/2006/relationships/slide" Target="slides/slide3.xml"/><Relationship Id="rId144" Type="http://schemas.openxmlformats.org/officeDocument/2006/relationships/font" Target="fonts/Montserrat-boldItalic.fntdata"/><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154" Type="http://schemas.openxmlformats.org/officeDocument/2006/relationships/font" Target="fonts/MontserratExtraBold-boldItalic.fntdata"/><Relationship Id="rId58" Type="http://schemas.openxmlformats.org/officeDocument/2006/relationships/slide" Target="slides/slide53.xml"/><Relationship Id="rId153" Type="http://schemas.openxmlformats.org/officeDocument/2006/relationships/font" Target="fonts/MontserratExtraBold-bold.fntdata"/><Relationship Id="rId152" Type="http://schemas.openxmlformats.org/officeDocument/2006/relationships/font" Target="fonts/HelveticaNeue-boldItalic.fntdata"/><Relationship Id="rId151" Type="http://schemas.openxmlformats.org/officeDocument/2006/relationships/font" Target="fonts/HelveticaNeue-italic.fntdata"/><Relationship Id="rId155"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 name="Google Shape;3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e67bc875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e67bc8758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e7810b2464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ge7810b2464_1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e7810b2464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ge7810b2464_1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e7810b2464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 name="Google Shape;727;ge7810b2464_1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e75854470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4" name="Google Shape;734;ge758544703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e7de301b1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9" name="Google Shape;739;ge7de301b17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e7de301b1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ge7de301b17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e7de301b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3" name="Google Shape;753;ge7de301b1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e473451b1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8" name="Google Shape;758;ge473451b1d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e56d872e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ge56d872e3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e473451b1d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ge473451b1d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e473451b1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ge473451b1d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b854e6c6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1" name="Google Shape;791;gb854e6c63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b854e6c63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6" name="Google Shape;796;gb854e6c634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b854e6c63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gb854e6c634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b854e6c63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gb854e6c634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b854e6c63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8" name="Google Shape;818;gb854e6c634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b854e6c63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5" name="Google Shape;825;gb854e6c634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e8b07285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2" name="Google Shape;832;ge8b07285a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e8b07285a6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7" name="Google Shape;837;ge8b07285a6_4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e8b07285a6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ge8b07285a6_4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e67bc8758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e67bc87583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e8b07285a6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 name="Google Shape;852;ge8b07285a6_4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e8b07285a6_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9" name="Google Shape;859;ge8b07285a6_4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e8b07285a6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7" name="Google Shape;867;ge8b07285a6_4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e8b07285a6_4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4" name="Google Shape;874;ge8b07285a6_4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e8b07285a6_4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2" name="Google Shape;882;ge8b07285a6_4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e8b07285a6_4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0" name="Google Shape;890;ge8b07285a6_4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e8b07285a6_4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ge8b07285a6_4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e8b07285a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5" name="Google Shape;905;ge8b07285a6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e8b07285a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0" name="Google Shape;910;ge8b07285a6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e8b07285a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7" name="Google Shape;917;ge8b07285a6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67bc8758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e67bc87583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e96482481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4" name="Google Shape;924;ge964824817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e964824817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e964824817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e9f6a44f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e9f6a44f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e9f6a44f6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e9f6a44f6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e9f6a44f6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e9f6a44f6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e9f6a44f6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e9f6a44f6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e67bc8758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e67bc87583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67bc8758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e67bc87583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67bc8758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e67bc87583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67bc8758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e67bc87583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67bc8758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e67bc87583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 name="Google Shape;4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67bc8758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e67bc87583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67bc8758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e67bc87583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67bc8758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e67bc87583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67bc8758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e67bc87583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67bc8758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e67bc87583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67bc8758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e67bc87583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e67bc8758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e67bc87583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67bc8758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e67bc87583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e67bc8758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e67bc87583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 name="Google Shape;5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67bc8758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e67bc87583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67bc8758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e67bc87583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67bc87583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e67bc87583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e67bc8758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e67bc87583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e67bc87583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e67bc87583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67bc87583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e67bc87583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67bc87583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e67bc87583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e67bc87583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e67bc87583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67bc87583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e67bc87583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e67bc87583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e67bc87583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67bc87583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e67bc87583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e67bc87583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e67bc87583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e67bc87583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e67bc87583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e67bc87583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e67bc87583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e67bc87583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e67bc87583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67bc87583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e67bc87583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67bc87583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e67bc87583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67bc87583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e67bc87583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67bc87583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e67bc87583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67bc8758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e67bc87583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e660f3b78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ge660f3b780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e67bc87583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e67bc87583_3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e67bc87583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e67bc87583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e67bc87583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e67bc87583_3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e67bc87583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e67bc87583_3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e67bc87583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e67bc87583_3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e67bc87583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e67bc87583_3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e67bc87583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e67bc87583_3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e67bc87583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e67bc87583_3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e67bc87583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e67bc87583_3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e67bc87583_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e67bc87583_3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e660f3b78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ge660f3b780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e67bc87583_3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e67bc87583_3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e67bc87583_3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e67bc87583_3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67bc87583_3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e67bc87583_3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e67bc87583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e67bc87583_3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e67bc87583_3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e67bc87583_3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e67bc87583_3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e67bc87583_3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e67bc87583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e67bc87583_3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e67bc87583_3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e67bc87583_3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e67bc87583_3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e67bc87583_3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e67bc87583_3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e67bc87583_3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e67bc87583_3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ge67bc87583_3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e67bc87583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e67bc87583_3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e67bc87583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e67bc87583_3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e473451b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e473451b1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e740b15de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ge740b15de5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e473451b1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e473451b1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e473451b1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ge473451b1d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e740b15d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e740b15de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e473451b1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e473451b1d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e473451b1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e473451b1d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e660f3b780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ge660f3b780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e473451b1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e473451b1d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e473451b1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e473451b1d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e473451b1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e473451b1d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e473451b1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ge473451b1d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e55f2dfe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e55f2dfe2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e55f2dfe2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ge55f2dfe29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e55f2dfe2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ge55f2dfe29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e55f2dfe2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ge55f2dfe29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e55f2dfe2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ge55f2dfe29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e55f2dfe2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ge55f2dfe29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660f3b780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e660f3b780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e55f2dfe2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ge55f2dfe29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e740b15de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ge740b15de5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e473451b1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ge473451b1d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e7810b246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ge7810b2464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e7810b2464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e7810b2464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e7810b2464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ge7810b2464_1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e7810b2464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ge7810b2464_1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e7810b246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ge7810b2464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e7810b2464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ge7810b2464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e7810b2464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ge7810b2464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3" name="Shape 13"/>
        <p:cNvGrpSpPr/>
        <p:nvPr/>
      </p:nvGrpSpPr>
      <p:grpSpPr>
        <a:xfrm>
          <a:off x="0" y="0"/>
          <a:ext cx="0" cy="0"/>
          <a:chOff x="0" y="0"/>
          <a:chExt cx="0" cy="0"/>
        </a:xfrm>
      </p:grpSpPr>
      <p:sp>
        <p:nvSpPr>
          <p:cNvPr id="14" name="Google Shape;14;p15"/>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 name="Google Shape;15;p15"/>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6" name="Google Shape;16;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7" name="Shape 17"/>
        <p:cNvGrpSpPr/>
        <p:nvPr/>
      </p:nvGrpSpPr>
      <p:grpSpPr>
        <a:xfrm>
          <a:off x="0" y="0"/>
          <a:ext cx="0" cy="0"/>
          <a:chOff x="0" y="0"/>
          <a:chExt cx="0" cy="0"/>
        </a:xfrm>
      </p:grpSpPr>
      <p:sp>
        <p:nvSpPr>
          <p:cNvPr id="18" name="Google Shape;18;p16"/>
          <p:cNvSpPr txBox="1"/>
          <p:nvPr>
            <p:ph type="title"/>
          </p:nvPr>
        </p:nvSpPr>
        <p:spPr>
          <a:xfrm>
            <a:off x="438863" y="2167125"/>
            <a:ext cx="8266200" cy="502800"/>
          </a:xfrm>
          <a:prstGeom prst="rect">
            <a:avLst/>
          </a:prstGeom>
          <a:noFill/>
          <a:ln>
            <a:noFill/>
          </a:ln>
        </p:spPr>
        <p:txBody>
          <a:bodyPr anchorCtr="0" anchor="t" bIns="68575" lIns="68575" spcFirstLastPara="1" rIns="68575" wrap="square" tIns="68575">
            <a:noAutofit/>
          </a:bodyPr>
          <a:lstStyle>
            <a:lvl1pPr lvl="0" algn="l">
              <a:lnSpc>
                <a:spcPct val="100000"/>
              </a:lnSpc>
              <a:spcBef>
                <a:spcPts val="0"/>
              </a:spcBef>
              <a:spcAft>
                <a:spcPts val="0"/>
              </a:spcAft>
              <a:buSzPts val="3100"/>
              <a:buFont typeface="Arial"/>
              <a:buNone/>
              <a:defRPr sz="3100">
                <a:latin typeface="Arial"/>
                <a:ea typeface="Arial"/>
                <a:cs typeface="Arial"/>
                <a:sym typeface="Aria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p:cSld name="1_Custom Layout">
    <p:spTree>
      <p:nvGrpSpPr>
        <p:cNvPr id="19" name="Shape 19"/>
        <p:cNvGrpSpPr/>
        <p:nvPr/>
      </p:nvGrpSpPr>
      <p:grpSpPr>
        <a:xfrm>
          <a:off x="0" y="0"/>
          <a:ext cx="0" cy="0"/>
          <a:chOff x="0" y="0"/>
          <a:chExt cx="0" cy="0"/>
        </a:xfrm>
      </p:grpSpPr>
      <p:sp>
        <p:nvSpPr>
          <p:cNvPr id="20" name="Google Shape;20;p17"/>
          <p:cNvSpPr txBox="1"/>
          <p:nvPr>
            <p:ph type="title"/>
          </p:nvPr>
        </p:nvSpPr>
        <p:spPr>
          <a:xfrm>
            <a:off x="323700" y="310894"/>
            <a:ext cx="8266200" cy="502800"/>
          </a:xfrm>
          <a:prstGeom prst="rect">
            <a:avLst/>
          </a:prstGeom>
          <a:noFill/>
          <a:ln>
            <a:noFill/>
          </a:ln>
        </p:spPr>
        <p:txBody>
          <a:bodyPr anchorCtr="0" anchor="t" bIns="68575" lIns="68575" spcFirstLastPara="1" rIns="68575" wrap="square" tIns="68575">
            <a:noAutofit/>
          </a:bodyPr>
          <a:lstStyle>
            <a:lvl1pPr lvl="0" algn="l">
              <a:lnSpc>
                <a:spcPct val="100000"/>
              </a:lnSpc>
              <a:spcBef>
                <a:spcPts val="0"/>
              </a:spcBef>
              <a:spcAft>
                <a:spcPts val="0"/>
              </a:spcAft>
              <a:buSzPts val="2700"/>
              <a:buFont typeface="Arial"/>
              <a:buNone/>
              <a:defRPr sz="270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 name="Google Shape;21;p17"/>
          <p:cNvSpPr txBox="1"/>
          <p:nvPr>
            <p:ph idx="1" type="body"/>
          </p:nvPr>
        </p:nvSpPr>
        <p:spPr>
          <a:xfrm>
            <a:off x="524869" y="1014975"/>
            <a:ext cx="8229600" cy="3318900"/>
          </a:xfrm>
          <a:prstGeom prst="rect">
            <a:avLst/>
          </a:prstGeom>
          <a:noFill/>
          <a:ln>
            <a:noFill/>
          </a:ln>
        </p:spPr>
        <p:txBody>
          <a:bodyPr anchorCtr="0" anchor="t" bIns="68575" lIns="68575" spcFirstLastPara="1" rIns="68575" wrap="square" tIns="68575">
            <a:noAutofit/>
          </a:bodyPr>
          <a:lstStyle>
            <a:lvl1pPr indent="-342900" lvl="0" marL="457200" algn="l">
              <a:lnSpc>
                <a:spcPct val="100000"/>
              </a:lnSpc>
              <a:spcBef>
                <a:spcPts val="0"/>
              </a:spcBef>
              <a:spcAft>
                <a:spcPts val="0"/>
              </a:spcAft>
              <a:buSzPts val="1800"/>
              <a:buFont typeface="Arial"/>
              <a:buChar char="●"/>
              <a:defRPr sz="1800">
                <a:latin typeface="Arial"/>
                <a:ea typeface="Arial"/>
                <a:cs typeface="Arial"/>
                <a:sym typeface="Arial"/>
              </a:defRPr>
            </a:lvl1pPr>
            <a:lvl2pPr indent="-342900" lvl="1" marL="914400" algn="l">
              <a:lnSpc>
                <a:spcPct val="100000"/>
              </a:lnSpc>
              <a:spcBef>
                <a:spcPts val="0"/>
              </a:spcBef>
              <a:spcAft>
                <a:spcPts val="0"/>
              </a:spcAft>
              <a:buSzPts val="1800"/>
              <a:buFont typeface="Arial"/>
              <a:buChar char="○"/>
              <a:defRPr sz="1800">
                <a:latin typeface="Arial"/>
                <a:ea typeface="Arial"/>
                <a:cs typeface="Arial"/>
                <a:sym typeface="Arial"/>
              </a:defRPr>
            </a:lvl2pPr>
            <a:lvl3pPr indent="-342900" lvl="2" marL="1371600" algn="l">
              <a:lnSpc>
                <a:spcPct val="100000"/>
              </a:lnSpc>
              <a:spcBef>
                <a:spcPts val="0"/>
              </a:spcBef>
              <a:spcAft>
                <a:spcPts val="0"/>
              </a:spcAft>
              <a:buSzPts val="1800"/>
              <a:buFont typeface="Arial"/>
              <a:buChar char="■"/>
              <a:defRPr sz="1800">
                <a:latin typeface="Arial"/>
                <a:ea typeface="Arial"/>
                <a:cs typeface="Arial"/>
                <a:sym typeface="Arial"/>
              </a:defRPr>
            </a:lvl3pPr>
            <a:lvl4pPr indent="-342900" lvl="3" marL="1828800" algn="l">
              <a:lnSpc>
                <a:spcPct val="100000"/>
              </a:lnSpc>
              <a:spcBef>
                <a:spcPts val="0"/>
              </a:spcBef>
              <a:spcAft>
                <a:spcPts val="0"/>
              </a:spcAft>
              <a:buSzPts val="1800"/>
              <a:buFont typeface="Arial"/>
              <a:buChar char="●"/>
              <a:defRPr sz="1800">
                <a:latin typeface="Arial"/>
                <a:ea typeface="Arial"/>
                <a:cs typeface="Arial"/>
                <a:sym typeface="Arial"/>
              </a:defRPr>
            </a:lvl4pPr>
            <a:lvl5pPr indent="-342900" lvl="4" marL="2286000" algn="l">
              <a:lnSpc>
                <a:spcPct val="100000"/>
              </a:lnSpc>
              <a:spcBef>
                <a:spcPts val="0"/>
              </a:spcBef>
              <a:spcAft>
                <a:spcPts val="0"/>
              </a:spcAft>
              <a:buSzPts val="1800"/>
              <a:buFont typeface="Arial"/>
              <a:buChar char="○"/>
              <a:defRPr sz="1800">
                <a:latin typeface="Arial"/>
                <a:ea typeface="Arial"/>
                <a:cs typeface="Arial"/>
                <a:sym typeface="Arial"/>
              </a:defRPr>
            </a:lvl5pPr>
            <a:lvl6pPr indent="-342900" lvl="5" marL="2743200" algn="l">
              <a:lnSpc>
                <a:spcPct val="100000"/>
              </a:lnSpc>
              <a:spcBef>
                <a:spcPts val="0"/>
              </a:spcBef>
              <a:spcAft>
                <a:spcPts val="0"/>
              </a:spcAft>
              <a:buSzPts val="1800"/>
              <a:buFont typeface="Arial"/>
              <a:buChar char="■"/>
              <a:defRPr sz="1800">
                <a:latin typeface="Arial"/>
                <a:ea typeface="Arial"/>
                <a:cs typeface="Arial"/>
                <a:sym typeface="Arial"/>
              </a:defRPr>
            </a:lvl6pPr>
            <a:lvl7pPr indent="-342900" lvl="6" marL="3200400" algn="l">
              <a:lnSpc>
                <a:spcPct val="100000"/>
              </a:lnSpc>
              <a:spcBef>
                <a:spcPts val="0"/>
              </a:spcBef>
              <a:spcAft>
                <a:spcPts val="0"/>
              </a:spcAft>
              <a:buSzPts val="1800"/>
              <a:buFont typeface="Arial"/>
              <a:buChar char="●"/>
              <a:defRPr sz="1800">
                <a:latin typeface="Arial"/>
                <a:ea typeface="Arial"/>
                <a:cs typeface="Arial"/>
                <a:sym typeface="Arial"/>
              </a:defRPr>
            </a:lvl7pPr>
            <a:lvl8pPr indent="-342900" lvl="7" marL="3657600" algn="l">
              <a:lnSpc>
                <a:spcPct val="100000"/>
              </a:lnSpc>
              <a:spcBef>
                <a:spcPts val="0"/>
              </a:spcBef>
              <a:spcAft>
                <a:spcPts val="0"/>
              </a:spcAft>
              <a:buSzPts val="1800"/>
              <a:buFont typeface="Arial"/>
              <a:buChar char="○"/>
              <a:defRPr sz="1800">
                <a:latin typeface="Arial"/>
                <a:ea typeface="Arial"/>
                <a:cs typeface="Arial"/>
                <a:sym typeface="Arial"/>
              </a:defRPr>
            </a:lvl8pPr>
            <a:lvl9pPr indent="-342900" lvl="8" marL="4114800" algn="l">
              <a:lnSpc>
                <a:spcPct val="100000"/>
              </a:lnSpc>
              <a:spcBef>
                <a:spcPts val="0"/>
              </a:spcBef>
              <a:spcAft>
                <a:spcPts val="0"/>
              </a:spcAft>
              <a:buSzPts val="1800"/>
              <a:buFont typeface="Arial"/>
              <a:buChar char="■"/>
              <a:defRPr sz="1800">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2 Column">
  <p:cSld name="1_Custom Layout_1">
    <p:spTree>
      <p:nvGrpSpPr>
        <p:cNvPr id="22" name="Shape 22"/>
        <p:cNvGrpSpPr/>
        <p:nvPr/>
      </p:nvGrpSpPr>
      <p:grpSpPr>
        <a:xfrm>
          <a:off x="0" y="0"/>
          <a:ext cx="0" cy="0"/>
          <a:chOff x="0" y="0"/>
          <a:chExt cx="0" cy="0"/>
        </a:xfrm>
      </p:grpSpPr>
      <p:sp>
        <p:nvSpPr>
          <p:cNvPr id="23" name="Google Shape;23;p18"/>
          <p:cNvSpPr txBox="1"/>
          <p:nvPr>
            <p:ph type="title"/>
          </p:nvPr>
        </p:nvSpPr>
        <p:spPr>
          <a:xfrm>
            <a:off x="323700" y="310894"/>
            <a:ext cx="8266200" cy="502800"/>
          </a:xfrm>
          <a:prstGeom prst="rect">
            <a:avLst/>
          </a:prstGeom>
          <a:noFill/>
          <a:ln>
            <a:noFill/>
          </a:ln>
        </p:spPr>
        <p:txBody>
          <a:bodyPr anchorCtr="0" anchor="t" bIns="68575" lIns="68575" spcFirstLastPara="1" rIns="68575" wrap="square" tIns="68575">
            <a:noAutofit/>
          </a:bodyPr>
          <a:lstStyle>
            <a:lvl1pPr lvl="0" algn="l">
              <a:lnSpc>
                <a:spcPct val="100000"/>
              </a:lnSpc>
              <a:spcBef>
                <a:spcPts val="0"/>
              </a:spcBef>
              <a:spcAft>
                <a:spcPts val="0"/>
              </a:spcAft>
              <a:buSzPts val="2700"/>
              <a:buFont typeface="Arial"/>
              <a:buNone/>
              <a:defRPr sz="270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 name="Google Shape;24;p18"/>
          <p:cNvSpPr txBox="1"/>
          <p:nvPr>
            <p:ph idx="1" type="body"/>
          </p:nvPr>
        </p:nvSpPr>
        <p:spPr>
          <a:xfrm>
            <a:off x="524869" y="1014975"/>
            <a:ext cx="3961200" cy="3318900"/>
          </a:xfrm>
          <a:prstGeom prst="rect">
            <a:avLst/>
          </a:prstGeom>
          <a:noFill/>
          <a:ln>
            <a:noFill/>
          </a:ln>
        </p:spPr>
        <p:txBody>
          <a:bodyPr anchorCtr="0" anchor="t" bIns="68575" lIns="68575" spcFirstLastPara="1" rIns="68575" wrap="square" tIns="68575">
            <a:noAutofit/>
          </a:bodyPr>
          <a:lstStyle>
            <a:lvl1pPr indent="-342900" lvl="0" marL="457200" algn="l">
              <a:lnSpc>
                <a:spcPct val="100000"/>
              </a:lnSpc>
              <a:spcBef>
                <a:spcPts val="0"/>
              </a:spcBef>
              <a:spcAft>
                <a:spcPts val="0"/>
              </a:spcAft>
              <a:buSzPts val="1800"/>
              <a:buFont typeface="Arial"/>
              <a:buChar char="●"/>
              <a:defRPr sz="1800">
                <a:latin typeface="Arial"/>
                <a:ea typeface="Arial"/>
                <a:cs typeface="Arial"/>
                <a:sym typeface="Arial"/>
              </a:defRPr>
            </a:lvl1pPr>
            <a:lvl2pPr indent="-342900" lvl="1" marL="914400" algn="l">
              <a:lnSpc>
                <a:spcPct val="100000"/>
              </a:lnSpc>
              <a:spcBef>
                <a:spcPts val="0"/>
              </a:spcBef>
              <a:spcAft>
                <a:spcPts val="0"/>
              </a:spcAft>
              <a:buSzPts val="1800"/>
              <a:buFont typeface="Arial"/>
              <a:buChar char="○"/>
              <a:defRPr sz="1800">
                <a:latin typeface="Arial"/>
                <a:ea typeface="Arial"/>
                <a:cs typeface="Arial"/>
                <a:sym typeface="Arial"/>
              </a:defRPr>
            </a:lvl2pPr>
            <a:lvl3pPr indent="-342900" lvl="2" marL="1371600" algn="l">
              <a:lnSpc>
                <a:spcPct val="100000"/>
              </a:lnSpc>
              <a:spcBef>
                <a:spcPts val="0"/>
              </a:spcBef>
              <a:spcAft>
                <a:spcPts val="0"/>
              </a:spcAft>
              <a:buSzPts val="1800"/>
              <a:buFont typeface="Arial"/>
              <a:buChar char="■"/>
              <a:defRPr sz="1800">
                <a:latin typeface="Arial"/>
                <a:ea typeface="Arial"/>
                <a:cs typeface="Arial"/>
                <a:sym typeface="Arial"/>
              </a:defRPr>
            </a:lvl3pPr>
            <a:lvl4pPr indent="-342900" lvl="3" marL="1828800" algn="l">
              <a:lnSpc>
                <a:spcPct val="100000"/>
              </a:lnSpc>
              <a:spcBef>
                <a:spcPts val="0"/>
              </a:spcBef>
              <a:spcAft>
                <a:spcPts val="0"/>
              </a:spcAft>
              <a:buSzPts val="1800"/>
              <a:buFont typeface="Arial"/>
              <a:buChar char="●"/>
              <a:defRPr sz="1800">
                <a:latin typeface="Arial"/>
                <a:ea typeface="Arial"/>
                <a:cs typeface="Arial"/>
                <a:sym typeface="Arial"/>
              </a:defRPr>
            </a:lvl4pPr>
            <a:lvl5pPr indent="-342900" lvl="4" marL="2286000" algn="l">
              <a:lnSpc>
                <a:spcPct val="100000"/>
              </a:lnSpc>
              <a:spcBef>
                <a:spcPts val="0"/>
              </a:spcBef>
              <a:spcAft>
                <a:spcPts val="0"/>
              </a:spcAft>
              <a:buSzPts val="1800"/>
              <a:buFont typeface="Arial"/>
              <a:buChar char="○"/>
              <a:defRPr sz="1800">
                <a:latin typeface="Arial"/>
                <a:ea typeface="Arial"/>
                <a:cs typeface="Arial"/>
                <a:sym typeface="Arial"/>
              </a:defRPr>
            </a:lvl5pPr>
            <a:lvl6pPr indent="-342900" lvl="5" marL="2743200" algn="l">
              <a:lnSpc>
                <a:spcPct val="100000"/>
              </a:lnSpc>
              <a:spcBef>
                <a:spcPts val="0"/>
              </a:spcBef>
              <a:spcAft>
                <a:spcPts val="0"/>
              </a:spcAft>
              <a:buSzPts val="1800"/>
              <a:buFont typeface="Arial"/>
              <a:buChar char="■"/>
              <a:defRPr sz="1800">
                <a:latin typeface="Arial"/>
                <a:ea typeface="Arial"/>
                <a:cs typeface="Arial"/>
                <a:sym typeface="Arial"/>
              </a:defRPr>
            </a:lvl6pPr>
            <a:lvl7pPr indent="-342900" lvl="6" marL="3200400" algn="l">
              <a:lnSpc>
                <a:spcPct val="100000"/>
              </a:lnSpc>
              <a:spcBef>
                <a:spcPts val="0"/>
              </a:spcBef>
              <a:spcAft>
                <a:spcPts val="0"/>
              </a:spcAft>
              <a:buSzPts val="1800"/>
              <a:buFont typeface="Arial"/>
              <a:buChar char="●"/>
              <a:defRPr sz="1800">
                <a:latin typeface="Arial"/>
                <a:ea typeface="Arial"/>
                <a:cs typeface="Arial"/>
                <a:sym typeface="Arial"/>
              </a:defRPr>
            </a:lvl7pPr>
            <a:lvl8pPr indent="-342900" lvl="7" marL="3657600" algn="l">
              <a:lnSpc>
                <a:spcPct val="100000"/>
              </a:lnSpc>
              <a:spcBef>
                <a:spcPts val="0"/>
              </a:spcBef>
              <a:spcAft>
                <a:spcPts val="0"/>
              </a:spcAft>
              <a:buSzPts val="1800"/>
              <a:buFont typeface="Arial"/>
              <a:buChar char="○"/>
              <a:defRPr sz="1800">
                <a:latin typeface="Arial"/>
                <a:ea typeface="Arial"/>
                <a:cs typeface="Arial"/>
                <a:sym typeface="Arial"/>
              </a:defRPr>
            </a:lvl8pPr>
            <a:lvl9pPr indent="-342900" lvl="8" marL="4114800" algn="l">
              <a:lnSpc>
                <a:spcPct val="100000"/>
              </a:lnSpc>
              <a:spcBef>
                <a:spcPts val="0"/>
              </a:spcBef>
              <a:spcAft>
                <a:spcPts val="0"/>
              </a:spcAft>
              <a:buSzPts val="1800"/>
              <a:buFont typeface="Arial"/>
              <a:buChar char="■"/>
              <a:defRPr sz="1800">
                <a:latin typeface="Arial"/>
                <a:ea typeface="Arial"/>
                <a:cs typeface="Arial"/>
                <a:sym typeface="Arial"/>
              </a:defRPr>
            </a:lvl9pPr>
          </a:lstStyle>
          <a:p/>
        </p:txBody>
      </p:sp>
      <p:sp>
        <p:nvSpPr>
          <p:cNvPr id="25" name="Google Shape;25;p18"/>
          <p:cNvSpPr txBox="1"/>
          <p:nvPr>
            <p:ph idx="2" type="body"/>
          </p:nvPr>
        </p:nvSpPr>
        <p:spPr>
          <a:xfrm>
            <a:off x="4628850" y="1014975"/>
            <a:ext cx="3961200" cy="3318900"/>
          </a:xfrm>
          <a:prstGeom prst="rect">
            <a:avLst/>
          </a:prstGeom>
          <a:noFill/>
          <a:ln>
            <a:noFill/>
          </a:ln>
        </p:spPr>
        <p:txBody>
          <a:bodyPr anchorCtr="0" anchor="t" bIns="68575" lIns="68575" spcFirstLastPara="1" rIns="68575" wrap="square" tIns="68575">
            <a:noAutofit/>
          </a:bodyPr>
          <a:lstStyle>
            <a:lvl1pPr indent="-342900" lvl="0" marL="457200" algn="l">
              <a:lnSpc>
                <a:spcPct val="100000"/>
              </a:lnSpc>
              <a:spcBef>
                <a:spcPts val="0"/>
              </a:spcBef>
              <a:spcAft>
                <a:spcPts val="0"/>
              </a:spcAft>
              <a:buSzPts val="1800"/>
              <a:buFont typeface="Arial"/>
              <a:buChar char="●"/>
              <a:defRPr sz="1800">
                <a:latin typeface="Arial"/>
                <a:ea typeface="Arial"/>
                <a:cs typeface="Arial"/>
                <a:sym typeface="Arial"/>
              </a:defRPr>
            </a:lvl1pPr>
            <a:lvl2pPr indent="-342900" lvl="1" marL="914400" algn="l">
              <a:lnSpc>
                <a:spcPct val="100000"/>
              </a:lnSpc>
              <a:spcBef>
                <a:spcPts val="0"/>
              </a:spcBef>
              <a:spcAft>
                <a:spcPts val="0"/>
              </a:spcAft>
              <a:buSzPts val="1800"/>
              <a:buFont typeface="Arial"/>
              <a:buChar char="○"/>
              <a:defRPr sz="1800">
                <a:latin typeface="Arial"/>
                <a:ea typeface="Arial"/>
                <a:cs typeface="Arial"/>
                <a:sym typeface="Arial"/>
              </a:defRPr>
            </a:lvl2pPr>
            <a:lvl3pPr indent="-342900" lvl="2" marL="1371600" algn="l">
              <a:lnSpc>
                <a:spcPct val="100000"/>
              </a:lnSpc>
              <a:spcBef>
                <a:spcPts val="0"/>
              </a:spcBef>
              <a:spcAft>
                <a:spcPts val="0"/>
              </a:spcAft>
              <a:buSzPts val="1800"/>
              <a:buFont typeface="Arial"/>
              <a:buChar char="■"/>
              <a:defRPr sz="1800">
                <a:latin typeface="Arial"/>
                <a:ea typeface="Arial"/>
                <a:cs typeface="Arial"/>
                <a:sym typeface="Arial"/>
              </a:defRPr>
            </a:lvl3pPr>
            <a:lvl4pPr indent="-342900" lvl="3" marL="1828800" algn="l">
              <a:lnSpc>
                <a:spcPct val="100000"/>
              </a:lnSpc>
              <a:spcBef>
                <a:spcPts val="0"/>
              </a:spcBef>
              <a:spcAft>
                <a:spcPts val="0"/>
              </a:spcAft>
              <a:buSzPts val="1800"/>
              <a:buFont typeface="Arial"/>
              <a:buChar char="●"/>
              <a:defRPr sz="1800">
                <a:latin typeface="Arial"/>
                <a:ea typeface="Arial"/>
                <a:cs typeface="Arial"/>
                <a:sym typeface="Arial"/>
              </a:defRPr>
            </a:lvl4pPr>
            <a:lvl5pPr indent="-342900" lvl="4" marL="2286000" algn="l">
              <a:lnSpc>
                <a:spcPct val="100000"/>
              </a:lnSpc>
              <a:spcBef>
                <a:spcPts val="0"/>
              </a:spcBef>
              <a:spcAft>
                <a:spcPts val="0"/>
              </a:spcAft>
              <a:buSzPts val="1800"/>
              <a:buFont typeface="Arial"/>
              <a:buChar char="○"/>
              <a:defRPr sz="1800">
                <a:latin typeface="Arial"/>
                <a:ea typeface="Arial"/>
                <a:cs typeface="Arial"/>
                <a:sym typeface="Arial"/>
              </a:defRPr>
            </a:lvl5pPr>
            <a:lvl6pPr indent="-342900" lvl="5" marL="2743200" algn="l">
              <a:lnSpc>
                <a:spcPct val="100000"/>
              </a:lnSpc>
              <a:spcBef>
                <a:spcPts val="0"/>
              </a:spcBef>
              <a:spcAft>
                <a:spcPts val="0"/>
              </a:spcAft>
              <a:buSzPts val="1800"/>
              <a:buFont typeface="Arial"/>
              <a:buChar char="■"/>
              <a:defRPr sz="1800">
                <a:latin typeface="Arial"/>
                <a:ea typeface="Arial"/>
                <a:cs typeface="Arial"/>
                <a:sym typeface="Arial"/>
              </a:defRPr>
            </a:lvl6pPr>
            <a:lvl7pPr indent="-342900" lvl="6" marL="3200400" algn="l">
              <a:lnSpc>
                <a:spcPct val="100000"/>
              </a:lnSpc>
              <a:spcBef>
                <a:spcPts val="0"/>
              </a:spcBef>
              <a:spcAft>
                <a:spcPts val="0"/>
              </a:spcAft>
              <a:buSzPts val="1800"/>
              <a:buFont typeface="Arial"/>
              <a:buChar char="●"/>
              <a:defRPr sz="1800">
                <a:latin typeface="Arial"/>
                <a:ea typeface="Arial"/>
                <a:cs typeface="Arial"/>
                <a:sym typeface="Arial"/>
              </a:defRPr>
            </a:lvl7pPr>
            <a:lvl8pPr indent="-342900" lvl="7" marL="3657600" algn="l">
              <a:lnSpc>
                <a:spcPct val="100000"/>
              </a:lnSpc>
              <a:spcBef>
                <a:spcPts val="0"/>
              </a:spcBef>
              <a:spcAft>
                <a:spcPts val="0"/>
              </a:spcAft>
              <a:buSzPts val="1800"/>
              <a:buFont typeface="Arial"/>
              <a:buChar char="○"/>
              <a:defRPr sz="1800">
                <a:latin typeface="Arial"/>
                <a:ea typeface="Arial"/>
                <a:cs typeface="Arial"/>
                <a:sym typeface="Arial"/>
              </a:defRPr>
            </a:lvl8pPr>
            <a:lvl9pPr indent="-342900" lvl="8" marL="4114800" algn="l">
              <a:lnSpc>
                <a:spcPct val="100000"/>
              </a:lnSpc>
              <a:spcBef>
                <a:spcPts val="0"/>
              </a:spcBef>
              <a:spcAft>
                <a:spcPts val="0"/>
              </a:spcAft>
              <a:buSzPts val="1800"/>
              <a:buFont typeface="Arial"/>
              <a:buChar char="■"/>
              <a:defRPr sz="1800">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 Right Side Image">
  <p:cSld name="1_Custom Layout_1_1">
    <p:spTree>
      <p:nvGrpSpPr>
        <p:cNvPr id="26" name="Shape 26"/>
        <p:cNvGrpSpPr/>
        <p:nvPr/>
      </p:nvGrpSpPr>
      <p:grpSpPr>
        <a:xfrm>
          <a:off x="0" y="0"/>
          <a:ext cx="0" cy="0"/>
          <a:chOff x="0" y="0"/>
          <a:chExt cx="0" cy="0"/>
        </a:xfrm>
      </p:grpSpPr>
      <p:sp>
        <p:nvSpPr>
          <p:cNvPr id="27" name="Google Shape;27;p19"/>
          <p:cNvSpPr txBox="1"/>
          <p:nvPr>
            <p:ph type="title"/>
          </p:nvPr>
        </p:nvSpPr>
        <p:spPr>
          <a:xfrm>
            <a:off x="323700" y="310894"/>
            <a:ext cx="8266200" cy="502800"/>
          </a:xfrm>
          <a:prstGeom prst="rect">
            <a:avLst/>
          </a:prstGeom>
          <a:noFill/>
          <a:ln>
            <a:noFill/>
          </a:ln>
        </p:spPr>
        <p:txBody>
          <a:bodyPr anchorCtr="0" anchor="t" bIns="68575" lIns="68575" spcFirstLastPara="1" rIns="68575" wrap="square" tIns="68575">
            <a:noAutofit/>
          </a:bodyPr>
          <a:lstStyle>
            <a:lvl1pPr lvl="0" algn="l">
              <a:lnSpc>
                <a:spcPct val="100000"/>
              </a:lnSpc>
              <a:spcBef>
                <a:spcPts val="0"/>
              </a:spcBef>
              <a:spcAft>
                <a:spcPts val="0"/>
              </a:spcAft>
              <a:buSzPts val="2700"/>
              <a:buFont typeface="Arial"/>
              <a:buNone/>
              <a:defRPr sz="270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 name="Google Shape;28;p19"/>
          <p:cNvSpPr txBox="1"/>
          <p:nvPr>
            <p:ph idx="1" type="body"/>
          </p:nvPr>
        </p:nvSpPr>
        <p:spPr>
          <a:xfrm>
            <a:off x="524869" y="1014975"/>
            <a:ext cx="3961200" cy="3318900"/>
          </a:xfrm>
          <a:prstGeom prst="rect">
            <a:avLst/>
          </a:prstGeom>
          <a:noFill/>
          <a:ln>
            <a:noFill/>
          </a:ln>
        </p:spPr>
        <p:txBody>
          <a:bodyPr anchorCtr="0" anchor="t" bIns="68575" lIns="68575" spcFirstLastPara="1" rIns="68575" wrap="square" tIns="68575">
            <a:noAutofit/>
          </a:bodyPr>
          <a:lstStyle>
            <a:lvl1pPr indent="-342900" lvl="0" marL="457200" algn="l">
              <a:lnSpc>
                <a:spcPct val="100000"/>
              </a:lnSpc>
              <a:spcBef>
                <a:spcPts val="0"/>
              </a:spcBef>
              <a:spcAft>
                <a:spcPts val="0"/>
              </a:spcAft>
              <a:buSzPts val="1800"/>
              <a:buFont typeface="Arial"/>
              <a:buChar char="●"/>
              <a:defRPr sz="1800">
                <a:latin typeface="Arial"/>
                <a:ea typeface="Arial"/>
                <a:cs typeface="Arial"/>
                <a:sym typeface="Arial"/>
              </a:defRPr>
            </a:lvl1pPr>
            <a:lvl2pPr indent="-342900" lvl="1" marL="914400" algn="l">
              <a:lnSpc>
                <a:spcPct val="100000"/>
              </a:lnSpc>
              <a:spcBef>
                <a:spcPts val="0"/>
              </a:spcBef>
              <a:spcAft>
                <a:spcPts val="0"/>
              </a:spcAft>
              <a:buSzPts val="1800"/>
              <a:buFont typeface="Arial"/>
              <a:buChar char="○"/>
              <a:defRPr sz="1800">
                <a:latin typeface="Arial"/>
                <a:ea typeface="Arial"/>
                <a:cs typeface="Arial"/>
                <a:sym typeface="Arial"/>
              </a:defRPr>
            </a:lvl2pPr>
            <a:lvl3pPr indent="-342900" lvl="2" marL="1371600" algn="l">
              <a:lnSpc>
                <a:spcPct val="100000"/>
              </a:lnSpc>
              <a:spcBef>
                <a:spcPts val="0"/>
              </a:spcBef>
              <a:spcAft>
                <a:spcPts val="0"/>
              </a:spcAft>
              <a:buSzPts val="1800"/>
              <a:buFont typeface="Arial"/>
              <a:buChar char="■"/>
              <a:defRPr sz="1800">
                <a:latin typeface="Arial"/>
                <a:ea typeface="Arial"/>
                <a:cs typeface="Arial"/>
                <a:sym typeface="Arial"/>
              </a:defRPr>
            </a:lvl3pPr>
            <a:lvl4pPr indent="-342900" lvl="3" marL="1828800" algn="l">
              <a:lnSpc>
                <a:spcPct val="100000"/>
              </a:lnSpc>
              <a:spcBef>
                <a:spcPts val="0"/>
              </a:spcBef>
              <a:spcAft>
                <a:spcPts val="0"/>
              </a:spcAft>
              <a:buSzPts val="1800"/>
              <a:buFont typeface="Arial"/>
              <a:buChar char="●"/>
              <a:defRPr sz="1800">
                <a:latin typeface="Arial"/>
                <a:ea typeface="Arial"/>
                <a:cs typeface="Arial"/>
                <a:sym typeface="Arial"/>
              </a:defRPr>
            </a:lvl4pPr>
            <a:lvl5pPr indent="-342900" lvl="4" marL="2286000" algn="l">
              <a:lnSpc>
                <a:spcPct val="100000"/>
              </a:lnSpc>
              <a:spcBef>
                <a:spcPts val="0"/>
              </a:spcBef>
              <a:spcAft>
                <a:spcPts val="0"/>
              </a:spcAft>
              <a:buSzPts val="1800"/>
              <a:buFont typeface="Arial"/>
              <a:buChar char="○"/>
              <a:defRPr sz="1800">
                <a:latin typeface="Arial"/>
                <a:ea typeface="Arial"/>
                <a:cs typeface="Arial"/>
                <a:sym typeface="Arial"/>
              </a:defRPr>
            </a:lvl5pPr>
            <a:lvl6pPr indent="-342900" lvl="5" marL="2743200" algn="l">
              <a:lnSpc>
                <a:spcPct val="100000"/>
              </a:lnSpc>
              <a:spcBef>
                <a:spcPts val="0"/>
              </a:spcBef>
              <a:spcAft>
                <a:spcPts val="0"/>
              </a:spcAft>
              <a:buSzPts val="1800"/>
              <a:buFont typeface="Arial"/>
              <a:buChar char="■"/>
              <a:defRPr sz="1800">
                <a:latin typeface="Arial"/>
                <a:ea typeface="Arial"/>
                <a:cs typeface="Arial"/>
                <a:sym typeface="Arial"/>
              </a:defRPr>
            </a:lvl6pPr>
            <a:lvl7pPr indent="-342900" lvl="6" marL="3200400" algn="l">
              <a:lnSpc>
                <a:spcPct val="100000"/>
              </a:lnSpc>
              <a:spcBef>
                <a:spcPts val="0"/>
              </a:spcBef>
              <a:spcAft>
                <a:spcPts val="0"/>
              </a:spcAft>
              <a:buSzPts val="1800"/>
              <a:buFont typeface="Arial"/>
              <a:buChar char="●"/>
              <a:defRPr sz="1800">
                <a:latin typeface="Arial"/>
                <a:ea typeface="Arial"/>
                <a:cs typeface="Arial"/>
                <a:sym typeface="Arial"/>
              </a:defRPr>
            </a:lvl7pPr>
            <a:lvl8pPr indent="-342900" lvl="7" marL="3657600" algn="l">
              <a:lnSpc>
                <a:spcPct val="100000"/>
              </a:lnSpc>
              <a:spcBef>
                <a:spcPts val="0"/>
              </a:spcBef>
              <a:spcAft>
                <a:spcPts val="0"/>
              </a:spcAft>
              <a:buSzPts val="1800"/>
              <a:buFont typeface="Arial"/>
              <a:buChar char="○"/>
              <a:defRPr sz="1800">
                <a:latin typeface="Arial"/>
                <a:ea typeface="Arial"/>
                <a:cs typeface="Arial"/>
                <a:sym typeface="Arial"/>
              </a:defRPr>
            </a:lvl8pPr>
            <a:lvl9pPr indent="-342900" lvl="8" marL="4114800" algn="l">
              <a:lnSpc>
                <a:spcPct val="100000"/>
              </a:lnSpc>
              <a:spcBef>
                <a:spcPts val="0"/>
              </a:spcBef>
              <a:spcAft>
                <a:spcPts val="0"/>
              </a:spcAft>
              <a:buSzPts val="1800"/>
              <a:buFont typeface="Arial"/>
              <a:buChar char="■"/>
              <a:defRPr sz="1800">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29" name="Shape 29"/>
        <p:cNvGrpSpPr/>
        <p:nvPr/>
      </p:nvGrpSpPr>
      <p:grpSpPr>
        <a:xfrm>
          <a:off x="0" y="0"/>
          <a:ext cx="0" cy="0"/>
          <a:chOff x="0" y="0"/>
          <a:chExt cx="0" cy="0"/>
        </a:xfrm>
      </p:grpSpPr>
      <p:sp>
        <p:nvSpPr>
          <p:cNvPr id="30" name="Google Shape;30;p20"/>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 name="Shape 31"/>
        <p:cNvGrpSpPr/>
        <p:nvPr/>
      </p:nvGrpSpPr>
      <p:grpSpPr>
        <a:xfrm>
          <a:off x="0" y="0"/>
          <a:ext cx="0" cy="0"/>
          <a:chOff x="0" y="0"/>
          <a:chExt cx="0" cy="0"/>
        </a:xfrm>
      </p:grpSpPr>
      <p:sp>
        <p:nvSpPr>
          <p:cNvPr id="32" name="Google Shape;32;p21"/>
          <p:cNvSpPr txBox="1"/>
          <p:nvPr>
            <p:ph type="ctrTitle"/>
          </p:nvPr>
        </p:nvSpPr>
        <p:spPr>
          <a:xfrm>
            <a:off x="311708" y="744575"/>
            <a:ext cx="8520600" cy="2052600"/>
          </a:xfrm>
          <a:prstGeom prst="rect">
            <a:avLst/>
          </a:prstGeom>
          <a:noFill/>
          <a:ln>
            <a:noFill/>
          </a:ln>
        </p:spPr>
        <p:txBody>
          <a:bodyPr anchorCtr="0" anchor="b" bIns="68575" lIns="68575" spcFirstLastPara="1" rIns="68575" wrap="square" tIns="6857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3" name="Google Shape;33;p21"/>
          <p:cNvSpPr txBox="1"/>
          <p:nvPr>
            <p:ph idx="1" type="subTitle"/>
          </p:nvPr>
        </p:nvSpPr>
        <p:spPr>
          <a:xfrm>
            <a:off x="311700" y="2834125"/>
            <a:ext cx="8520600" cy="792600"/>
          </a:xfrm>
          <a:prstGeom prst="rect">
            <a:avLst/>
          </a:prstGeom>
          <a:noFill/>
          <a:ln>
            <a:noFill/>
          </a:ln>
        </p:spPr>
        <p:txBody>
          <a:bodyPr anchorCtr="0" anchor="t" bIns="68575" lIns="68575" spcFirstLastPara="1" rIns="68575" wrap="square" tIns="6857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4" name="Google Shape;3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4"/>
          <p:cNvSpPr/>
          <p:nvPr/>
        </p:nvSpPr>
        <p:spPr>
          <a:xfrm>
            <a:off x="-11825" y="4333832"/>
            <a:ext cx="9155824" cy="809059"/>
          </a:xfrm>
          <a:custGeom>
            <a:rect b="b" l="l" r="r" t="t"/>
            <a:pathLst>
              <a:path extrusionOk="0" h="516146" w="12207765">
                <a:moveTo>
                  <a:pt x="0" y="339063"/>
                </a:moveTo>
                <a:cubicBezTo>
                  <a:pt x="573578" y="232383"/>
                  <a:pt x="1157599" y="19530"/>
                  <a:pt x="2573029" y="1347"/>
                </a:cubicBezTo>
                <a:cubicBezTo>
                  <a:pt x="3988459" y="-16836"/>
                  <a:pt x="6519395" y="153759"/>
                  <a:pt x="8492578" y="229965"/>
                </a:cubicBezTo>
                <a:cubicBezTo>
                  <a:pt x="10098367" y="248207"/>
                  <a:pt x="11641576" y="56764"/>
                  <a:pt x="12207765" y="110797"/>
                </a:cubicBezTo>
                <a:lnTo>
                  <a:pt x="12207765" y="516146"/>
                </a:lnTo>
                <a:lnTo>
                  <a:pt x="15765" y="516146"/>
                </a:lnTo>
                <a:lnTo>
                  <a:pt x="0" y="339063"/>
                </a:lnTo>
                <a:close/>
              </a:path>
            </a:pathLst>
          </a:custGeom>
          <a:solidFill>
            <a:schemeClr val="accent1">
              <a:alpha val="2549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 name="Google Shape;7;p14"/>
          <p:cNvSpPr/>
          <p:nvPr/>
        </p:nvSpPr>
        <p:spPr>
          <a:xfrm>
            <a:off x="0" y="4517177"/>
            <a:ext cx="9144000" cy="625485"/>
          </a:xfrm>
          <a:custGeom>
            <a:rect b="b" l="l" r="r" t="t"/>
            <a:pathLst>
              <a:path extrusionOk="0" h="562234" w="12192000">
                <a:moveTo>
                  <a:pt x="3881" y="404662"/>
                </a:moveTo>
                <a:cubicBezTo>
                  <a:pt x="577459" y="297982"/>
                  <a:pt x="1017322" y="99636"/>
                  <a:pt x="2492318" y="81214"/>
                </a:cubicBezTo>
                <a:cubicBezTo>
                  <a:pt x="3967314" y="62792"/>
                  <a:pt x="7239872" y="306669"/>
                  <a:pt x="8853858" y="294130"/>
                </a:cubicBezTo>
                <a:cubicBezTo>
                  <a:pt x="10467844" y="281591"/>
                  <a:pt x="11610046" y="-48054"/>
                  <a:pt x="12176235" y="5979"/>
                </a:cubicBezTo>
                <a:lnTo>
                  <a:pt x="12192000" y="562234"/>
                </a:lnTo>
                <a:lnTo>
                  <a:pt x="0" y="562234"/>
                </a:lnTo>
                <a:cubicBezTo>
                  <a:pt x="1294" y="509710"/>
                  <a:pt x="2587" y="457186"/>
                  <a:pt x="3881" y="404662"/>
                </a:cubicBezTo>
                <a:close/>
              </a:path>
            </a:pathLst>
          </a:custGeom>
          <a:solidFill>
            <a:schemeClr val="accent1">
              <a:alpha val="2549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 name="Google Shape;8;p14"/>
          <p:cNvSpPr/>
          <p:nvPr/>
        </p:nvSpPr>
        <p:spPr>
          <a:xfrm>
            <a:off x="0" y="4743449"/>
            <a:ext cx="9144000" cy="400885"/>
          </a:xfrm>
          <a:custGeom>
            <a:rect b="b" l="l" r="r" t="t"/>
            <a:pathLst>
              <a:path extrusionOk="0" h="793832" w="12192000">
                <a:moveTo>
                  <a:pt x="0" y="438017"/>
                </a:moveTo>
                <a:cubicBezTo>
                  <a:pt x="573578" y="331337"/>
                  <a:pt x="1107753" y="101985"/>
                  <a:pt x="2573564" y="107255"/>
                </a:cubicBezTo>
                <a:cubicBezTo>
                  <a:pt x="4039375" y="112525"/>
                  <a:pt x="7191792" y="486833"/>
                  <a:pt x="8794865" y="469635"/>
                </a:cubicBezTo>
                <a:cubicBezTo>
                  <a:pt x="10397938" y="452437"/>
                  <a:pt x="11625811" y="-49969"/>
                  <a:pt x="12192000" y="4064"/>
                </a:cubicBezTo>
                <a:lnTo>
                  <a:pt x="12192000" y="793832"/>
                </a:lnTo>
                <a:lnTo>
                  <a:pt x="0" y="793832"/>
                </a:lnTo>
                <a:lnTo>
                  <a:pt x="0" y="43801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 name="Google Shape;9;p14"/>
          <p:cNvSpPr/>
          <p:nvPr/>
        </p:nvSpPr>
        <p:spPr>
          <a:xfrm>
            <a:off x="260025" y="4096519"/>
            <a:ext cx="1161000" cy="7782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0" name="Google Shape;10;p14"/>
          <p:cNvPicPr preferRelativeResize="0"/>
          <p:nvPr/>
        </p:nvPicPr>
        <p:blipFill rotWithShape="1">
          <a:blip r:embed="rId1">
            <a:alphaModFix/>
          </a:blip>
          <a:srcRect b="0" l="0" r="0" t="0"/>
          <a:stretch/>
        </p:blipFill>
        <p:spPr>
          <a:xfrm>
            <a:off x="359749" y="4178815"/>
            <a:ext cx="1042988" cy="721519"/>
          </a:xfrm>
          <a:prstGeom prst="rect">
            <a:avLst/>
          </a:prstGeom>
          <a:noFill/>
          <a:ln>
            <a:noFill/>
          </a:ln>
        </p:spPr>
      </p:pic>
      <p:sp>
        <p:nvSpPr>
          <p:cNvPr id="11" name="Google Shape;11;p14"/>
          <p:cNvSpPr txBox="1"/>
          <p:nvPr>
            <p:ph type="title"/>
          </p:nvPr>
        </p:nvSpPr>
        <p:spPr>
          <a:xfrm>
            <a:off x="323700" y="310894"/>
            <a:ext cx="8266200" cy="5028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0"/>
              </a:spcBef>
              <a:spcAft>
                <a:spcPts val="0"/>
              </a:spcAft>
              <a:buClr>
                <a:srgbClr val="000000"/>
              </a:buClr>
              <a:buSzPts val="2700"/>
              <a:buFont typeface="Arial"/>
              <a:buNone/>
              <a:defRPr b="0" i="0" sz="2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2" name="Google Shape;12;p14"/>
          <p:cNvSpPr txBox="1"/>
          <p:nvPr>
            <p:ph idx="1" type="body"/>
          </p:nvPr>
        </p:nvSpPr>
        <p:spPr>
          <a:xfrm>
            <a:off x="524869" y="1014975"/>
            <a:ext cx="8229600" cy="33189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42900" lvl="1" marL="914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2pPr>
            <a:lvl3pPr indent="-342900" lvl="2" marL="1371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3pPr>
            <a:lvl4pPr indent="-342900" lvl="3" marL="1828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rtl="0" algn="l">
              <a:lnSpc>
                <a:spcPct val="100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1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2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2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2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2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www.datascience-pm.com/10-data-science-ethics-questions/" TargetMode="External"/><Relationship Id="rId4" Type="http://schemas.openxmlformats.org/officeDocument/2006/relationships/hyperlink" Target="https://www.datascience-pm.com/8-key-roles-within-a-data-science-projec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hyperlink" Target="https://www.datascience-pm.com/agile-data-scienc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hyperlink" Target="https://www.datascience-pm.com/agile-data-science/" TargetMode="External"/><Relationship Id="rId4" Type="http://schemas.openxmlformats.org/officeDocument/2006/relationships/hyperlink" Target="https://www.datascience-pm.com/data-science-vs-software-engineerin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hyperlink" Target="https://www.datascience-pm.com/data-science-vs-software-engineering/"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hyperlink" Target="https://www.datascience-pm.com/domino-data-science-lifecycle/" TargetMode="External"/><Relationship Id="rId4" Type="http://schemas.openxmlformats.org/officeDocument/2006/relationships/hyperlink" Target="https://github.com/Azure/Azure-TDSP-ProjectTemplate"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1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1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1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 name="Shape 38"/>
        <p:cNvGrpSpPr/>
        <p:nvPr/>
      </p:nvGrpSpPr>
      <p:grpSpPr>
        <a:xfrm>
          <a:off x="0" y="0"/>
          <a:ext cx="0" cy="0"/>
          <a:chOff x="0" y="0"/>
          <a:chExt cx="0" cy="0"/>
        </a:xfrm>
      </p:grpSpPr>
      <p:sp>
        <p:nvSpPr>
          <p:cNvPr id="39" name="Google Shape;39;p1"/>
          <p:cNvSpPr txBox="1"/>
          <p:nvPr>
            <p:ph idx="1" type="body"/>
          </p:nvPr>
        </p:nvSpPr>
        <p:spPr>
          <a:xfrm>
            <a:off x="311700" y="1521625"/>
            <a:ext cx="8428800" cy="14790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None/>
            </a:pPr>
            <a:r>
              <a:rPr lang="en-GB" sz="3000">
                <a:solidFill>
                  <a:schemeClr val="dk1"/>
                </a:solidFill>
                <a:latin typeface="Montserrat ExtraBold"/>
                <a:ea typeface="Montserrat ExtraBold"/>
                <a:cs typeface="Montserrat ExtraBold"/>
                <a:sym typeface="Montserrat ExtraBold"/>
              </a:rPr>
              <a:t>S01L01. </a:t>
            </a:r>
            <a:r>
              <a:rPr lang="en-GB" sz="3000">
                <a:solidFill>
                  <a:schemeClr val="dk1"/>
                </a:solidFill>
                <a:latin typeface="Montserrat ExtraBold"/>
                <a:ea typeface="Montserrat ExtraBold"/>
                <a:cs typeface="Montserrat ExtraBold"/>
                <a:sym typeface="Montserrat ExtraBold"/>
              </a:rPr>
              <a:t>Introduction of Data Mining</a:t>
            </a:r>
            <a:endParaRPr sz="3000">
              <a:solidFill>
                <a:schemeClr val="dk1"/>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
                                            <p:txEl>
                                              <p:pRg end="0" st="0"/>
                                            </p:txEl>
                                          </p:spTgt>
                                        </p:tgtEl>
                                        <p:attrNameLst>
                                          <p:attrName>style.visibility</p:attrName>
                                        </p:attrNameLst>
                                      </p:cBhvr>
                                      <p:to>
                                        <p:strVal val="visible"/>
                                      </p:to>
                                    </p:set>
                                    <p:animEffect filter="fade" transition="in">
                                      <p:cBhvr>
                                        <p:cTn dur="300"/>
                                        <p:tgtEl>
                                          <p:spTgt spid="3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e67bc87583_0_0"/>
          <p:cNvSpPr txBox="1"/>
          <p:nvPr>
            <p:ph idx="1" type="body"/>
          </p:nvPr>
        </p:nvSpPr>
        <p:spPr>
          <a:xfrm>
            <a:off x="311700" y="1521625"/>
            <a:ext cx="8428800" cy="14790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None/>
            </a:pPr>
            <a:r>
              <a:rPr lang="en-GB" sz="3000">
                <a:solidFill>
                  <a:schemeClr val="dk1"/>
                </a:solidFill>
                <a:latin typeface="Montserrat ExtraBold"/>
                <a:ea typeface="Montserrat ExtraBold"/>
                <a:cs typeface="Montserrat ExtraBold"/>
                <a:sym typeface="Montserrat ExtraBold"/>
              </a:rPr>
              <a:t>C01S02L01. Introduction to KDD</a:t>
            </a:r>
            <a:endParaRPr sz="3000">
              <a:solidFill>
                <a:schemeClr val="dk1"/>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0" st="0"/>
                                            </p:txEl>
                                          </p:spTgt>
                                        </p:tgtEl>
                                        <p:attrNameLst>
                                          <p:attrName>style.visibility</p:attrName>
                                        </p:attrNameLst>
                                      </p:cBhvr>
                                      <p:to>
                                        <p:strVal val="visible"/>
                                      </p:to>
                                    </p:set>
                                    <p:animEffect filter="fade" transition="in">
                                      <p:cBhvr>
                                        <p:cTn dur="300"/>
                                        <p:tgtEl>
                                          <p:spTgt spid="10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ge7810b2464_1_32"/>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latin typeface="Montserrat ExtraBold"/>
                <a:ea typeface="Montserrat ExtraBold"/>
                <a:cs typeface="Montserrat ExtraBold"/>
                <a:sym typeface="Montserrat ExtraBold"/>
              </a:rPr>
              <a:t>Types of Censorship in </a:t>
            </a:r>
            <a:r>
              <a:rPr lang="en-GB" sz="2400">
                <a:solidFill>
                  <a:schemeClr val="dk1"/>
                </a:solidFill>
                <a:latin typeface="Montserrat ExtraBold"/>
                <a:ea typeface="Montserrat ExtraBold"/>
                <a:cs typeface="Montserrat ExtraBold"/>
                <a:sym typeface="Montserrat ExtraBold"/>
              </a:rPr>
              <a:t>Survival Analysis</a:t>
            </a:r>
            <a:endParaRPr sz="2400">
              <a:solidFill>
                <a:schemeClr val="dk1"/>
              </a:solidFill>
              <a:latin typeface="Montserrat ExtraBold"/>
              <a:ea typeface="Montserrat ExtraBold"/>
              <a:cs typeface="Montserrat ExtraBold"/>
              <a:sym typeface="Montserrat ExtraBold"/>
            </a:endParaRPr>
          </a:p>
        </p:txBody>
      </p:sp>
      <p:sp>
        <p:nvSpPr>
          <p:cNvPr id="716" name="Google Shape;716;ge7810b2464_1_32"/>
          <p:cNvSpPr txBox="1"/>
          <p:nvPr>
            <p:ph idx="1" type="body"/>
          </p:nvPr>
        </p:nvSpPr>
        <p:spPr>
          <a:xfrm>
            <a:off x="751050" y="1253725"/>
            <a:ext cx="7637400" cy="2539800"/>
          </a:xfrm>
          <a:prstGeom prst="rect">
            <a:avLst/>
          </a:prstGeom>
          <a:noFill/>
          <a:ln>
            <a:noFill/>
          </a:ln>
        </p:spPr>
        <p:txBody>
          <a:bodyPr anchorCtr="0" anchor="t" bIns="68575" lIns="68575" spcFirstLastPara="1" rIns="68575" wrap="square" tIns="68575">
            <a:noAutofit/>
          </a:bodyPr>
          <a:lstStyle/>
          <a:p>
            <a:pPr indent="-342900" lvl="0" marL="457200" rtl="0" algn="l">
              <a:lnSpc>
                <a:spcPct val="150000"/>
              </a:lnSpc>
              <a:spcBef>
                <a:spcPts val="3200"/>
              </a:spcBef>
              <a:spcAft>
                <a:spcPts val="0"/>
              </a:spcAft>
              <a:buClr>
                <a:schemeClr val="dk1"/>
              </a:buClr>
              <a:buSzPts val="1800"/>
              <a:buFont typeface="Montserrat Medium"/>
              <a:buChar char="●"/>
            </a:pPr>
            <a:r>
              <a:rPr b="1" i="1" lang="en-GB">
                <a:solidFill>
                  <a:schemeClr val="dk1"/>
                </a:solidFill>
                <a:latin typeface="Montserrat"/>
                <a:ea typeface="Montserrat"/>
                <a:cs typeface="Montserrat"/>
                <a:sym typeface="Montserrat"/>
              </a:rPr>
              <a:t>Right Censoring:</a:t>
            </a:r>
            <a:r>
              <a:rPr lang="en-GB">
                <a:solidFill>
                  <a:schemeClr val="dk1"/>
                </a:solidFill>
                <a:latin typeface="Montserrat Medium"/>
                <a:ea typeface="Montserrat Medium"/>
                <a:cs typeface="Montserrat Medium"/>
                <a:sym typeface="Montserrat Medium"/>
              </a:rPr>
              <a:t> </a:t>
            </a:r>
            <a:endParaRPr>
              <a:solidFill>
                <a:schemeClr val="dk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t=0 i.e at the start of the study and terminates before the event of interest occurs.</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b="1" i="1" lang="en-GB">
                <a:solidFill>
                  <a:schemeClr val="dk1"/>
                </a:solidFill>
                <a:latin typeface="Montserrat"/>
                <a:ea typeface="Montserrat"/>
                <a:cs typeface="Montserrat"/>
                <a:sym typeface="Montserrat"/>
              </a:rPr>
              <a:t>Left Censoring:</a:t>
            </a:r>
            <a:r>
              <a:rPr lang="en-GB">
                <a:solidFill>
                  <a:schemeClr val="dk1"/>
                </a:solidFill>
                <a:latin typeface="Montserrat Medium"/>
                <a:ea typeface="Montserrat Medium"/>
                <a:cs typeface="Montserrat Medium"/>
                <a:sym typeface="Montserrat Medium"/>
              </a:rPr>
              <a:t> When the birth event wasn’t observed. </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The lifelines package has support for left-censored datasets by adding the keyword </a:t>
            </a:r>
            <a:r>
              <a:rPr i="1" lang="en-GB">
                <a:solidFill>
                  <a:schemeClr val="dk1"/>
                </a:solidFill>
                <a:latin typeface="Montserrat Medium"/>
                <a:ea typeface="Montserrat Medium"/>
                <a:cs typeface="Montserrat Medium"/>
                <a:sym typeface="Montserrat Medium"/>
              </a:rPr>
              <a:t>left_censoring=True</a:t>
            </a:r>
            <a:r>
              <a:rPr lang="en-GB">
                <a:solidFill>
                  <a:schemeClr val="dk1"/>
                </a:solidFill>
                <a:latin typeface="Montserrat Medium"/>
                <a:ea typeface="Montserrat Medium"/>
                <a:cs typeface="Montserrat Medium"/>
                <a:sym typeface="Montserrat Medium"/>
              </a:rPr>
              <a:t>. </a:t>
            </a:r>
            <a:endParaRPr>
              <a:solidFill>
                <a:schemeClr val="dk1"/>
              </a:solidFill>
              <a:latin typeface="Montserrat Medium"/>
              <a:ea typeface="Montserrat Medium"/>
              <a:cs typeface="Montserrat Medium"/>
              <a:sym typeface="Montserrat Medium"/>
            </a:endParaRPr>
          </a:p>
        </p:txBody>
      </p:sp>
      <p:cxnSp>
        <p:nvCxnSpPr>
          <p:cNvPr id="717" name="Google Shape;717;ge7810b2464_1_32"/>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6">
                                            <p:txEl>
                                              <p:pRg end="0" st="0"/>
                                            </p:txEl>
                                          </p:spTgt>
                                        </p:tgtEl>
                                        <p:attrNameLst>
                                          <p:attrName>style.visibility</p:attrName>
                                        </p:attrNameLst>
                                      </p:cBhvr>
                                      <p:to>
                                        <p:strVal val="visible"/>
                                      </p:to>
                                    </p:set>
                                    <p:animEffect filter="fade" transition="in">
                                      <p:cBhvr>
                                        <p:cTn dur="300"/>
                                        <p:tgtEl>
                                          <p:spTgt spid="7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6">
                                            <p:txEl>
                                              <p:pRg end="1" st="1"/>
                                            </p:txEl>
                                          </p:spTgt>
                                        </p:tgtEl>
                                        <p:attrNameLst>
                                          <p:attrName>style.visibility</p:attrName>
                                        </p:attrNameLst>
                                      </p:cBhvr>
                                      <p:to>
                                        <p:strVal val="visible"/>
                                      </p:to>
                                    </p:set>
                                    <p:animEffect filter="fade" transition="in">
                                      <p:cBhvr>
                                        <p:cTn dur="300"/>
                                        <p:tgtEl>
                                          <p:spTgt spid="7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6">
                                            <p:txEl>
                                              <p:pRg end="2" st="2"/>
                                            </p:txEl>
                                          </p:spTgt>
                                        </p:tgtEl>
                                        <p:attrNameLst>
                                          <p:attrName>style.visibility</p:attrName>
                                        </p:attrNameLst>
                                      </p:cBhvr>
                                      <p:to>
                                        <p:strVal val="visible"/>
                                      </p:to>
                                    </p:set>
                                    <p:animEffect filter="fade" transition="in">
                                      <p:cBhvr>
                                        <p:cTn dur="300"/>
                                        <p:tgtEl>
                                          <p:spTgt spid="7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6">
                                            <p:txEl>
                                              <p:pRg end="3" st="3"/>
                                            </p:txEl>
                                          </p:spTgt>
                                        </p:tgtEl>
                                        <p:attrNameLst>
                                          <p:attrName>style.visibility</p:attrName>
                                        </p:attrNameLst>
                                      </p:cBhvr>
                                      <p:to>
                                        <p:strVal val="visible"/>
                                      </p:to>
                                    </p:set>
                                    <p:animEffect filter="fade" transition="in">
                                      <p:cBhvr>
                                        <p:cTn dur="300"/>
                                        <p:tgtEl>
                                          <p:spTgt spid="71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ge7810b2464_1_45"/>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latin typeface="Montserrat ExtraBold"/>
                <a:ea typeface="Montserrat ExtraBold"/>
                <a:cs typeface="Montserrat ExtraBold"/>
                <a:sym typeface="Montserrat ExtraBold"/>
              </a:rPr>
              <a:t>Types of Censorship in Survival Analysis</a:t>
            </a:r>
            <a:endParaRPr sz="2400">
              <a:solidFill>
                <a:schemeClr val="dk1"/>
              </a:solidFill>
              <a:latin typeface="Montserrat ExtraBold"/>
              <a:ea typeface="Montserrat ExtraBold"/>
              <a:cs typeface="Montserrat ExtraBold"/>
              <a:sym typeface="Montserrat ExtraBold"/>
            </a:endParaRPr>
          </a:p>
        </p:txBody>
      </p:sp>
      <p:sp>
        <p:nvSpPr>
          <p:cNvPr id="723" name="Google Shape;723;ge7810b2464_1_45"/>
          <p:cNvSpPr txBox="1"/>
          <p:nvPr>
            <p:ph idx="1" type="body"/>
          </p:nvPr>
        </p:nvSpPr>
        <p:spPr>
          <a:xfrm>
            <a:off x="751050" y="1253725"/>
            <a:ext cx="7466400" cy="2539800"/>
          </a:xfrm>
          <a:prstGeom prst="rect">
            <a:avLst/>
          </a:prstGeom>
          <a:noFill/>
          <a:ln>
            <a:noFill/>
          </a:ln>
        </p:spPr>
        <p:txBody>
          <a:bodyPr anchorCtr="0" anchor="t" bIns="68575" lIns="68575" spcFirstLastPara="1" rIns="68575" wrap="square" tIns="68575">
            <a:noAutofit/>
          </a:bodyPr>
          <a:lstStyle/>
          <a:p>
            <a:pPr indent="-342900" lvl="0" marL="457200" rtl="0" algn="l">
              <a:lnSpc>
                <a:spcPct val="150000"/>
              </a:lnSpc>
              <a:spcBef>
                <a:spcPts val="3200"/>
              </a:spcBef>
              <a:spcAft>
                <a:spcPts val="0"/>
              </a:spcAft>
              <a:buClr>
                <a:schemeClr val="dk1"/>
              </a:buClr>
              <a:buSzPts val="1800"/>
              <a:buFont typeface="Georgia"/>
              <a:buChar char="●"/>
            </a:pPr>
            <a:r>
              <a:rPr b="1" i="1" lang="en-GB">
                <a:solidFill>
                  <a:schemeClr val="dk1"/>
                </a:solidFill>
                <a:latin typeface="Montserrat"/>
                <a:ea typeface="Montserrat"/>
                <a:cs typeface="Montserrat"/>
                <a:sym typeface="Montserrat"/>
              </a:rPr>
              <a:t>Interval Censoring:</a:t>
            </a:r>
            <a:r>
              <a:rPr lang="en-GB">
                <a:solidFill>
                  <a:schemeClr val="dk1"/>
                </a:solidFill>
                <a:latin typeface="Montserrat Medium"/>
                <a:ea typeface="Montserrat Medium"/>
                <a:cs typeface="Montserrat Medium"/>
                <a:sym typeface="Montserrat Medium"/>
              </a:rPr>
              <a:t> </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Georgia"/>
              <a:buChar char="●"/>
            </a:pPr>
            <a:r>
              <a:rPr lang="en-GB">
                <a:solidFill>
                  <a:schemeClr val="dk1"/>
                </a:solidFill>
                <a:latin typeface="Montserrat Medium"/>
                <a:ea typeface="Montserrat Medium"/>
                <a:cs typeface="Montserrat Medium"/>
                <a:sym typeface="Montserrat Medium"/>
              </a:rPr>
              <a:t>When the follow-up period, i.e time between observation, is not continuous. </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Georgia"/>
              <a:buChar char="●"/>
            </a:pPr>
            <a:r>
              <a:rPr lang="en-GB">
                <a:solidFill>
                  <a:schemeClr val="dk1"/>
                </a:solidFill>
                <a:latin typeface="Montserrat Medium"/>
                <a:ea typeface="Montserrat Medium"/>
                <a:cs typeface="Montserrat Medium"/>
                <a:sym typeface="Montserrat Medium"/>
              </a:rPr>
              <a:t>Weekly, monthly, quarterly, etc.</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Georgia"/>
              <a:buChar char="●"/>
            </a:pPr>
            <a:r>
              <a:rPr b="1" i="1" lang="en-GB">
                <a:solidFill>
                  <a:schemeClr val="dk1"/>
                </a:solidFill>
                <a:latin typeface="Montserrat"/>
                <a:ea typeface="Montserrat"/>
                <a:cs typeface="Montserrat"/>
                <a:sym typeface="Montserrat"/>
              </a:rPr>
              <a:t>Left Truncation:</a:t>
            </a:r>
            <a:r>
              <a:rPr lang="en-GB">
                <a:solidFill>
                  <a:schemeClr val="dk1"/>
                </a:solidFill>
                <a:latin typeface="Montserrat Medium"/>
                <a:ea typeface="Montserrat Medium"/>
                <a:cs typeface="Montserrat Medium"/>
                <a:sym typeface="Montserrat Medium"/>
              </a:rPr>
              <a:t> </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Georgia"/>
              <a:buChar char="●"/>
            </a:pPr>
            <a:r>
              <a:rPr lang="en-GB">
                <a:solidFill>
                  <a:schemeClr val="dk1"/>
                </a:solidFill>
                <a:latin typeface="Montserrat Medium"/>
                <a:ea typeface="Montserrat Medium"/>
                <a:cs typeface="Montserrat Medium"/>
                <a:sym typeface="Montserrat Medium"/>
              </a:rPr>
              <a:t>There is an argument named ‘entry’ that specifies the duration between birth and entering the study. </a:t>
            </a:r>
            <a:endParaRPr>
              <a:solidFill>
                <a:schemeClr val="dk1"/>
              </a:solidFill>
              <a:latin typeface="Montserrat Medium"/>
              <a:ea typeface="Montserrat Medium"/>
              <a:cs typeface="Montserrat Medium"/>
              <a:sym typeface="Montserrat Medium"/>
            </a:endParaRPr>
          </a:p>
        </p:txBody>
      </p:sp>
      <p:cxnSp>
        <p:nvCxnSpPr>
          <p:cNvPr id="724" name="Google Shape;724;ge7810b2464_1_45"/>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3">
                                            <p:txEl>
                                              <p:pRg end="0" st="0"/>
                                            </p:txEl>
                                          </p:spTgt>
                                        </p:tgtEl>
                                        <p:attrNameLst>
                                          <p:attrName>style.visibility</p:attrName>
                                        </p:attrNameLst>
                                      </p:cBhvr>
                                      <p:to>
                                        <p:strVal val="visible"/>
                                      </p:to>
                                    </p:set>
                                    <p:animEffect filter="fade" transition="in">
                                      <p:cBhvr>
                                        <p:cTn dur="300"/>
                                        <p:tgtEl>
                                          <p:spTgt spid="7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3">
                                            <p:txEl>
                                              <p:pRg end="1" st="1"/>
                                            </p:txEl>
                                          </p:spTgt>
                                        </p:tgtEl>
                                        <p:attrNameLst>
                                          <p:attrName>style.visibility</p:attrName>
                                        </p:attrNameLst>
                                      </p:cBhvr>
                                      <p:to>
                                        <p:strVal val="visible"/>
                                      </p:to>
                                    </p:set>
                                    <p:animEffect filter="fade" transition="in">
                                      <p:cBhvr>
                                        <p:cTn dur="300"/>
                                        <p:tgtEl>
                                          <p:spTgt spid="7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3">
                                            <p:txEl>
                                              <p:pRg end="2" st="2"/>
                                            </p:txEl>
                                          </p:spTgt>
                                        </p:tgtEl>
                                        <p:attrNameLst>
                                          <p:attrName>style.visibility</p:attrName>
                                        </p:attrNameLst>
                                      </p:cBhvr>
                                      <p:to>
                                        <p:strVal val="visible"/>
                                      </p:to>
                                    </p:set>
                                    <p:animEffect filter="fade" transition="in">
                                      <p:cBhvr>
                                        <p:cTn dur="300"/>
                                        <p:tgtEl>
                                          <p:spTgt spid="7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3">
                                            <p:txEl>
                                              <p:pRg end="3" st="3"/>
                                            </p:txEl>
                                          </p:spTgt>
                                        </p:tgtEl>
                                        <p:attrNameLst>
                                          <p:attrName>style.visibility</p:attrName>
                                        </p:attrNameLst>
                                      </p:cBhvr>
                                      <p:to>
                                        <p:strVal val="visible"/>
                                      </p:to>
                                    </p:set>
                                    <p:animEffect filter="fade" transition="in">
                                      <p:cBhvr>
                                        <p:cTn dur="300"/>
                                        <p:tgtEl>
                                          <p:spTgt spid="72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3">
                                            <p:txEl>
                                              <p:pRg end="4" st="4"/>
                                            </p:txEl>
                                          </p:spTgt>
                                        </p:tgtEl>
                                        <p:attrNameLst>
                                          <p:attrName>style.visibility</p:attrName>
                                        </p:attrNameLst>
                                      </p:cBhvr>
                                      <p:to>
                                        <p:strVal val="visible"/>
                                      </p:to>
                                    </p:set>
                                    <p:animEffect filter="fade" transition="in">
                                      <p:cBhvr>
                                        <p:cTn dur="300"/>
                                        <p:tgtEl>
                                          <p:spTgt spid="72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ge7810b2464_1_64"/>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latin typeface="Montserrat ExtraBold"/>
                <a:ea typeface="Montserrat ExtraBold"/>
                <a:cs typeface="Montserrat ExtraBold"/>
                <a:sym typeface="Montserrat ExtraBold"/>
              </a:rPr>
              <a:t>Survival Function</a:t>
            </a:r>
            <a:endParaRPr sz="2400">
              <a:solidFill>
                <a:schemeClr val="dk1"/>
              </a:solidFill>
              <a:latin typeface="Montserrat ExtraBold"/>
              <a:ea typeface="Montserrat ExtraBold"/>
              <a:cs typeface="Montserrat ExtraBold"/>
              <a:sym typeface="Montserrat ExtraBold"/>
            </a:endParaRPr>
          </a:p>
        </p:txBody>
      </p:sp>
      <p:sp>
        <p:nvSpPr>
          <p:cNvPr id="730" name="Google Shape;730;ge7810b2464_1_64"/>
          <p:cNvSpPr txBox="1"/>
          <p:nvPr>
            <p:ph idx="1" type="body"/>
          </p:nvPr>
        </p:nvSpPr>
        <p:spPr>
          <a:xfrm>
            <a:off x="542475" y="1195450"/>
            <a:ext cx="6851400" cy="2598300"/>
          </a:xfrm>
          <a:prstGeom prst="rect">
            <a:avLst/>
          </a:prstGeom>
          <a:noFill/>
          <a:ln>
            <a:noFill/>
          </a:ln>
        </p:spPr>
        <p:txBody>
          <a:bodyPr anchorCtr="0" anchor="t" bIns="68575" lIns="68575" spcFirstLastPara="1" rIns="68575" wrap="square" tIns="68575">
            <a:noAutofit/>
          </a:bodyPr>
          <a:lstStyle/>
          <a:p>
            <a:pPr indent="-342900" lvl="0" marL="457200" rtl="0" algn="l">
              <a:lnSpc>
                <a:spcPct val="150000"/>
              </a:lnSpc>
              <a:spcBef>
                <a:spcPts val="0"/>
              </a:spcBef>
              <a:spcAft>
                <a:spcPts val="0"/>
              </a:spcAft>
              <a:buClr>
                <a:schemeClr val="dk1"/>
              </a:buClr>
              <a:buSzPts val="1800"/>
              <a:buFont typeface="Georgia"/>
              <a:buChar char="●"/>
            </a:pPr>
            <a:r>
              <a:rPr lang="en-GB">
                <a:solidFill>
                  <a:schemeClr val="dk1"/>
                </a:solidFill>
                <a:latin typeface="Montserrat Medium"/>
                <a:ea typeface="Montserrat Medium"/>
                <a:cs typeface="Montserrat Medium"/>
                <a:sym typeface="Montserrat Medium"/>
              </a:rPr>
              <a:t>Survival function is given by the following function:-</a:t>
            </a:r>
            <a:endParaRPr>
              <a:solidFill>
                <a:schemeClr val="dk1"/>
              </a:solidFill>
              <a:latin typeface="Montserrat Medium"/>
              <a:ea typeface="Montserrat Medium"/>
              <a:cs typeface="Montserrat Medium"/>
              <a:sym typeface="Montserrat Medium"/>
            </a:endParaRPr>
          </a:p>
          <a:p>
            <a:pPr indent="457200" lvl="0" marL="457200" rtl="0" algn="l">
              <a:lnSpc>
                <a:spcPct val="150000"/>
              </a:lnSpc>
              <a:spcBef>
                <a:spcPts val="0"/>
              </a:spcBef>
              <a:spcAft>
                <a:spcPts val="0"/>
              </a:spcAft>
              <a:buNone/>
            </a:pPr>
            <a:r>
              <a:rPr lang="en-GB">
                <a:solidFill>
                  <a:schemeClr val="dk1"/>
                </a:solidFill>
                <a:latin typeface="Montserrat Medium"/>
                <a:ea typeface="Montserrat Medium"/>
                <a:cs typeface="Montserrat Medium"/>
                <a:sym typeface="Montserrat Medium"/>
              </a:rPr>
              <a:t>S(t) = P(T&gt;t)</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T is the random lifetime taken from the population and it cannot be negative.</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S(t) value lies between 0 and 1 and it is a non-increasing function.</a:t>
            </a:r>
            <a:endParaRPr>
              <a:solidFill>
                <a:schemeClr val="dk1"/>
              </a:solidFill>
              <a:latin typeface="Montserrat Medium"/>
              <a:ea typeface="Montserrat Medium"/>
              <a:cs typeface="Montserrat Medium"/>
              <a:sym typeface="Montserrat Medium"/>
            </a:endParaRPr>
          </a:p>
        </p:txBody>
      </p:sp>
      <p:cxnSp>
        <p:nvCxnSpPr>
          <p:cNvPr id="731" name="Google Shape;731;ge7810b2464_1_64"/>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0">
                                            <p:txEl>
                                              <p:pRg end="0" st="0"/>
                                            </p:txEl>
                                          </p:spTgt>
                                        </p:tgtEl>
                                        <p:attrNameLst>
                                          <p:attrName>style.visibility</p:attrName>
                                        </p:attrNameLst>
                                      </p:cBhvr>
                                      <p:to>
                                        <p:strVal val="visible"/>
                                      </p:to>
                                    </p:set>
                                    <p:animEffect filter="fade" transition="in">
                                      <p:cBhvr>
                                        <p:cTn dur="300"/>
                                        <p:tgtEl>
                                          <p:spTgt spid="7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0">
                                            <p:txEl>
                                              <p:pRg end="1" st="1"/>
                                            </p:txEl>
                                          </p:spTgt>
                                        </p:tgtEl>
                                        <p:attrNameLst>
                                          <p:attrName>style.visibility</p:attrName>
                                        </p:attrNameLst>
                                      </p:cBhvr>
                                      <p:to>
                                        <p:strVal val="visible"/>
                                      </p:to>
                                    </p:set>
                                    <p:animEffect filter="fade" transition="in">
                                      <p:cBhvr>
                                        <p:cTn dur="300"/>
                                        <p:tgtEl>
                                          <p:spTgt spid="7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0">
                                            <p:txEl>
                                              <p:pRg end="2" st="2"/>
                                            </p:txEl>
                                          </p:spTgt>
                                        </p:tgtEl>
                                        <p:attrNameLst>
                                          <p:attrName>style.visibility</p:attrName>
                                        </p:attrNameLst>
                                      </p:cBhvr>
                                      <p:to>
                                        <p:strVal val="visible"/>
                                      </p:to>
                                    </p:set>
                                    <p:animEffect filter="fade" transition="in">
                                      <p:cBhvr>
                                        <p:cTn dur="300"/>
                                        <p:tgtEl>
                                          <p:spTgt spid="7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0">
                                            <p:txEl>
                                              <p:pRg end="3" st="3"/>
                                            </p:txEl>
                                          </p:spTgt>
                                        </p:tgtEl>
                                        <p:attrNameLst>
                                          <p:attrName>style.visibility</p:attrName>
                                        </p:attrNameLst>
                                      </p:cBhvr>
                                      <p:to>
                                        <p:strVal val="visible"/>
                                      </p:to>
                                    </p:set>
                                    <p:animEffect filter="fade" transition="in">
                                      <p:cBhvr>
                                        <p:cTn dur="300"/>
                                        <p:tgtEl>
                                          <p:spTgt spid="73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ge758544703_2_0"/>
          <p:cNvSpPr txBox="1"/>
          <p:nvPr>
            <p:ph idx="1" type="body"/>
          </p:nvPr>
        </p:nvSpPr>
        <p:spPr>
          <a:xfrm>
            <a:off x="311700" y="1521625"/>
            <a:ext cx="8428800" cy="14790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None/>
            </a:pPr>
            <a:r>
              <a:rPr lang="en-GB" sz="2200">
                <a:solidFill>
                  <a:schemeClr val="dk1"/>
                </a:solidFill>
                <a:latin typeface="Montserrat ExtraBold"/>
                <a:ea typeface="Montserrat ExtraBold"/>
                <a:cs typeface="Montserrat ExtraBold"/>
                <a:sym typeface="Montserrat ExtraBold"/>
              </a:rPr>
              <a:t>C01S03L06. Log Rank Test Introduction</a:t>
            </a:r>
            <a:endParaRPr sz="2200">
              <a:solidFill>
                <a:schemeClr val="dk1"/>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6">
                                            <p:txEl>
                                              <p:pRg end="0" st="0"/>
                                            </p:txEl>
                                          </p:spTgt>
                                        </p:tgtEl>
                                        <p:attrNameLst>
                                          <p:attrName>style.visibility</p:attrName>
                                        </p:attrNameLst>
                                      </p:cBhvr>
                                      <p:to>
                                        <p:strVal val="visible"/>
                                      </p:to>
                                    </p:set>
                                    <p:animEffect filter="fade" transition="in">
                                      <p:cBhvr>
                                        <p:cTn dur="300"/>
                                        <p:tgtEl>
                                          <p:spTgt spid="73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ge7de301b17_0_4"/>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latin typeface="Montserrat ExtraBold"/>
                <a:ea typeface="Montserrat ExtraBold"/>
                <a:cs typeface="Montserrat ExtraBold"/>
                <a:sym typeface="Montserrat ExtraBold"/>
              </a:rPr>
              <a:t>Log-Rank Test</a:t>
            </a:r>
            <a:endParaRPr sz="2400">
              <a:solidFill>
                <a:schemeClr val="dk1"/>
              </a:solidFill>
              <a:latin typeface="Montserrat ExtraBold"/>
              <a:ea typeface="Montserrat ExtraBold"/>
              <a:cs typeface="Montserrat ExtraBold"/>
              <a:sym typeface="Montserrat ExtraBold"/>
            </a:endParaRPr>
          </a:p>
        </p:txBody>
      </p:sp>
      <p:sp>
        <p:nvSpPr>
          <p:cNvPr id="742" name="Google Shape;742;ge7de301b17_0_4"/>
          <p:cNvSpPr txBox="1"/>
          <p:nvPr>
            <p:ph idx="1" type="body"/>
          </p:nvPr>
        </p:nvSpPr>
        <p:spPr>
          <a:xfrm>
            <a:off x="542475" y="1195450"/>
            <a:ext cx="7986600" cy="2598300"/>
          </a:xfrm>
          <a:prstGeom prst="rect">
            <a:avLst/>
          </a:prstGeom>
          <a:noFill/>
          <a:ln>
            <a:noFill/>
          </a:ln>
        </p:spPr>
        <p:txBody>
          <a:bodyPr anchorCtr="0" anchor="t" bIns="68575" lIns="68575" spcFirstLastPara="1" rIns="68575" wrap="square" tIns="68575">
            <a:noAutofit/>
          </a:bodyPr>
          <a:lstStyle/>
          <a:p>
            <a:pPr indent="-342900" lvl="0" marL="457200" rtl="0" algn="l">
              <a:lnSpc>
                <a:spcPct val="150000"/>
              </a:lnSpc>
              <a:spcBef>
                <a:spcPts val="140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Compares the survival probabilities between two groups. </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Null hypothesis of the test states no difference between the survival functions of the considered groups.</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H</a:t>
            </a:r>
            <a:r>
              <a:rPr lang="en-GB">
                <a:solidFill>
                  <a:schemeClr val="dk1"/>
                </a:solidFill>
                <a:latin typeface="Montserrat Medium"/>
                <a:ea typeface="Montserrat Medium"/>
                <a:cs typeface="Montserrat Medium"/>
                <a:sym typeface="Montserrat Medium"/>
              </a:rPr>
              <a:t>azard ratio should be constant throughout the study period. </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The log-rank test might not be an appropriate test if the survival curves cross. </a:t>
            </a:r>
            <a:endParaRPr>
              <a:solidFill>
                <a:schemeClr val="dk1"/>
              </a:solidFill>
              <a:latin typeface="Montserrat Medium"/>
              <a:ea typeface="Montserrat Medium"/>
              <a:cs typeface="Montserrat Medium"/>
              <a:sym typeface="Montserrat Medium"/>
            </a:endParaRPr>
          </a:p>
        </p:txBody>
      </p:sp>
      <p:cxnSp>
        <p:nvCxnSpPr>
          <p:cNvPr id="743" name="Google Shape;743;ge7de301b17_0_4"/>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2">
                                            <p:txEl>
                                              <p:pRg end="0" st="0"/>
                                            </p:txEl>
                                          </p:spTgt>
                                        </p:tgtEl>
                                        <p:attrNameLst>
                                          <p:attrName>style.visibility</p:attrName>
                                        </p:attrNameLst>
                                      </p:cBhvr>
                                      <p:to>
                                        <p:strVal val="visible"/>
                                      </p:to>
                                    </p:set>
                                    <p:animEffect filter="fade" transition="in">
                                      <p:cBhvr>
                                        <p:cTn dur="300"/>
                                        <p:tgtEl>
                                          <p:spTgt spid="7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2">
                                            <p:txEl>
                                              <p:pRg end="1" st="1"/>
                                            </p:txEl>
                                          </p:spTgt>
                                        </p:tgtEl>
                                        <p:attrNameLst>
                                          <p:attrName>style.visibility</p:attrName>
                                        </p:attrNameLst>
                                      </p:cBhvr>
                                      <p:to>
                                        <p:strVal val="visible"/>
                                      </p:to>
                                    </p:set>
                                    <p:animEffect filter="fade" transition="in">
                                      <p:cBhvr>
                                        <p:cTn dur="300"/>
                                        <p:tgtEl>
                                          <p:spTgt spid="7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2">
                                            <p:txEl>
                                              <p:pRg end="2" st="2"/>
                                            </p:txEl>
                                          </p:spTgt>
                                        </p:tgtEl>
                                        <p:attrNameLst>
                                          <p:attrName>style.visibility</p:attrName>
                                        </p:attrNameLst>
                                      </p:cBhvr>
                                      <p:to>
                                        <p:strVal val="visible"/>
                                      </p:to>
                                    </p:set>
                                    <p:animEffect filter="fade" transition="in">
                                      <p:cBhvr>
                                        <p:cTn dur="300"/>
                                        <p:tgtEl>
                                          <p:spTgt spid="7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2">
                                            <p:txEl>
                                              <p:pRg end="3" st="3"/>
                                            </p:txEl>
                                          </p:spTgt>
                                        </p:tgtEl>
                                        <p:attrNameLst>
                                          <p:attrName>style.visibility</p:attrName>
                                        </p:attrNameLst>
                                      </p:cBhvr>
                                      <p:to>
                                        <p:strVal val="visible"/>
                                      </p:to>
                                    </p:set>
                                    <p:animEffect filter="fade" transition="in">
                                      <p:cBhvr>
                                        <p:cTn dur="300"/>
                                        <p:tgtEl>
                                          <p:spTgt spid="74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ge7de301b17_0_12"/>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latin typeface="Montserrat ExtraBold"/>
                <a:ea typeface="Montserrat ExtraBold"/>
                <a:cs typeface="Montserrat ExtraBold"/>
                <a:sym typeface="Montserrat ExtraBold"/>
              </a:rPr>
              <a:t>Log-Rank Test</a:t>
            </a:r>
            <a:endParaRPr sz="2400">
              <a:solidFill>
                <a:schemeClr val="dk1"/>
              </a:solidFill>
              <a:latin typeface="Montserrat ExtraBold"/>
              <a:ea typeface="Montserrat ExtraBold"/>
              <a:cs typeface="Montserrat ExtraBold"/>
              <a:sym typeface="Montserrat ExtraBold"/>
            </a:endParaRPr>
          </a:p>
        </p:txBody>
      </p:sp>
      <p:sp>
        <p:nvSpPr>
          <p:cNvPr id="749" name="Google Shape;749;ge7de301b17_0_12"/>
          <p:cNvSpPr txBox="1"/>
          <p:nvPr>
            <p:ph idx="1" type="body"/>
          </p:nvPr>
        </p:nvSpPr>
        <p:spPr>
          <a:xfrm>
            <a:off x="542475" y="1195450"/>
            <a:ext cx="8289900" cy="3365400"/>
          </a:xfrm>
          <a:prstGeom prst="rect">
            <a:avLst/>
          </a:prstGeom>
          <a:noFill/>
          <a:ln>
            <a:noFill/>
          </a:ln>
        </p:spPr>
        <p:txBody>
          <a:bodyPr anchorCtr="0" anchor="t" bIns="68575" lIns="68575" spcFirstLastPara="1" rIns="68575" wrap="square" tIns="68575">
            <a:noAutofit/>
          </a:bodyPr>
          <a:lstStyle/>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Numbers at risk in the first and second groups in the sixth month were 70 and 30, respectively, and 10 deaths occurred in that month we would expect</a:t>
            </a:r>
            <a:endParaRPr>
              <a:solidFill>
                <a:schemeClr val="dk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10×70/(70+30)=7</a:t>
            </a:r>
            <a:endParaRPr>
              <a:solidFill>
                <a:schemeClr val="dk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of the deaths to have occurred in the first group.</a:t>
            </a:r>
            <a:endParaRPr>
              <a:solidFill>
                <a:schemeClr val="dk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10×30/(70+30)=3</a:t>
            </a:r>
            <a:endParaRPr>
              <a:solidFill>
                <a:schemeClr val="dk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of the deaths to have occurred in the second group.</a:t>
            </a:r>
            <a:endParaRPr>
              <a:solidFill>
                <a:schemeClr val="dk1"/>
              </a:solidFill>
              <a:latin typeface="Montserrat Medium"/>
              <a:ea typeface="Montserrat Medium"/>
              <a:cs typeface="Montserrat Medium"/>
              <a:sym typeface="Montserrat Medium"/>
            </a:endParaRPr>
          </a:p>
        </p:txBody>
      </p:sp>
      <p:cxnSp>
        <p:nvCxnSpPr>
          <p:cNvPr id="750" name="Google Shape;750;ge7de301b17_0_12"/>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xEl>
                                              <p:pRg end="0" st="0"/>
                                            </p:txEl>
                                          </p:spTgt>
                                        </p:tgtEl>
                                        <p:attrNameLst>
                                          <p:attrName>style.visibility</p:attrName>
                                        </p:attrNameLst>
                                      </p:cBhvr>
                                      <p:to>
                                        <p:strVal val="visible"/>
                                      </p:to>
                                    </p:set>
                                    <p:animEffect filter="fade" transition="in">
                                      <p:cBhvr>
                                        <p:cTn dur="300"/>
                                        <p:tgtEl>
                                          <p:spTgt spid="7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xEl>
                                              <p:pRg end="1" st="1"/>
                                            </p:txEl>
                                          </p:spTgt>
                                        </p:tgtEl>
                                        <p:attrNameLst>
                                          <p:attrName>style.visibility</p:attrName>
                                        </p:attrNameLst>
                                      </p:cBhvr>
                                      <p:to>
                                        <p:strVal val="visible"/>
                                      </p:to>
                                    </p:set>
                                    <p:animEffect filter="fade" transition="in">
                                      <p:cBhvr>
                                        <p:cTn dur="300"/>
                                        <p:tgtEl>
                                          <p:spTgt spid="7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xEl>
                                              <p:pRg end="2" st="2"/>
                                            </p:txEl>
                                          </p:spTgt>
                                        </p:tgtEl>
                                        <p:attrNameLst>
                                          <p:attrName>style.visibility</p:attrName>
                                        </p:attrNameLst>
                                      </p:cBhvr>
                                      <p:to>
                                        <p:strVal val="visible"/>
                                      </p:to>
                                    </p:set>
                                    <p:animEffect filter="fade" transition="in">
                                      <p:cBhvr>
                                        <p:cTn dur="300"/>
                                        <p:tgtEl>
                                          <p:spTgt spid="7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xEl>
                                              <p:pRg end="3" st="3"/>
                                            </p:txEl>
                                          </p:spTgt>
                                        </p:tgtEl>
                                        <p:attrNameLst>
                                          <p:attrName>style.visibility</p:attrName>
                                        </p:attrNameLst>
                                      </p:cBhvr>
                                      <p:to>
                                        <p:strVal val="visible"/>
                                      </p:to>
                                    </p:set>
                                    <p:animEffect filter="fade" transition="in">
                                      <p:cBhvr>
                                        <p:cTn dur="300"/>
                                        <p:tgtEl>
                                          <p:spTgt spid="74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xEl>
                                              <p:pRg end="4" st="4"/>
                                            </p:txEl>
                                          </p:spTgt>
                                        </p:tgtEl>
                                        <p:attrNameLst>
                                          <p:attrName>style.visibility</p:attrName>
                                        </p:attrNameLst>
                                      </p:cBhvr>
                                      <p:to>
                                        <p:strVal val="visible"/>
                                      </p:to>
                                    </p:set>
                                    <p:animEffect filter="fade" transition="in">
                                      <p:cBhvr>
                                        <p:cTn dur="300"/>
                                        <p:tgtEl>
                                          <p:spTgt spid="74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ge7de301b17_0_0"/>
          <p:cNvSpPr txBox="1"/>
          <p:nvPr>
            <p:ph idx="1" type="body"/>
          </p:nvPr>
        </p:nvSpPr>
        <p:spPr>
          <a:xfrm>
            <a:off x="311700" y="1521625"/>
            <a:ext cx="8428800" cy="14790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None/>
            </a:pPr>
            <a:r>
              <a:rPr lang="en-GB" sz="2200">
                <a:solidFill>
                  <a:schemeClr val="dk1"/>
                </a:solidFill>
                <a:latin typeface="Montserrat ExtraBold"/>
                <a:ea typeface="Montserrat ExtraBold"/>
                <a:cs typeface="Montserrat ExtraBold"/>
                <a:sym typeface="Montserrat ExtraBold"/>
              </a:rPr>
              <a:t>C01S04L01. Introduction to Cox Hazard Regression</a:t>
            </a:r>
            <a:endParaRPr sz="2200">
              <a:solidFill>
                <a:schemeClr val="dk1"/>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5">
                                            <p:txEl>
                                              <p:pRg end="0" st="0"/>
                                            </p:txEl>
                                          </p:spTgt>
                                        </p:tgtEl>
                                        <p:attrNameLst>
                                          <p:attrName>style.visibility</p:attrName>
                                        </p:attrNameLst>
                                      </p:cBhvr>
                                      <p:to>
                                        <p:strVal val="visible"/>
                                      </p:to>
                                    </p:set>
                                    <p:animEffect filter="fade" transition="in">
                                      <p:cBhvr>
                                        <p:cTn dur="300"/>
                                        <p:tgtEl>
                                          <p:spTgt spid="75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ge473451b1d_0_58"/>
          <p:cNvSpPr txBox="1"/>
          <p:nvPr>
            <p:ph type="title"/>
          </p:nvPr>
        </p:nvSpPr>
        <p:spPr>
          <a:xfrm>
            <a:off x="403575" y="445025"/>
            <a:ext cx="8428800" cy="485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Clr>
                <a:schemeClr val="dk1"/>
              </a:buClr>
              <a:buSzPts val="1100"/>
              <a:buFont typeface="Arial"/>
              <a:buNone/>
            </a:pPr>
            <a:r>
              <a:rPr lang="en-GB" sz="2400">
                <a:solidFill>
                  <a:schemeClr val="dk1"/>
                </a:solidFill>
                <a:highlight>
                  <a:srgbClr val="FFFFFF"/>
                </a:highlight>
                <a:latin typeface="Montserrat ExtraBold"/>
                <a:ea typeface="Montserrat ExtraBold"/>
                <a:cs typeface="Montserrat ExtraBold"/>
                <a:sym typeface="Montserrat ExtraBold"/>
              </a:rPr>
              <a:t>Cox Proportional Hazards model</a:t>
            </a:r>
            <a:endParaRPr sz="2400">
              <a:solidFill>
                <a:schemeClr val="dk1"/>
              </a:solidFill>
              <a:latin typeface="Montserrat ExtraBold"/>
              <a:ea typeface="Montserrat ExtraBold"/>
              <a:cs typeface="Montserrat ExtraBold"/>
              <a:sym typeface="Montserrat ExtraBold"/>
            </a:endParaRPr>
          </a:p>
        </p:txBody>
      </p:sp>
      <p:cxnSp>
        <p:nvCxnSpPr>
          <p:cNvPr id="761" name="Google Shape;761;ge473451b1d_0_58"/>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pic>
        <p:nvPicPr>
          <p:cNvPr id="762" name="Google Shape;762;ge473451b1d_0_58"/>
          <p:cNvPicPr preferRelativeResize="0"/>
          <p:nvPr/>
        </p:nvPicPr>
        <p:blipFill rotWithShape="1">
          <a:blip r:embed="rId3">
            <a:alphaModFix/>
          </a:blip>
          <a:srcRect b="5281" l="4366" r="6348" t="5797"/>
          <a:stretch/>
        </p:blipFill>
        <p:spPr>
          <a:xfrm>
            <a:off x="5357125" y="907200"/>
            <a:ext cx="3475250" cy="3461050"/>
          </a:xfrm>
          <a:prstGeom prst="rect">
            <a:avLst/>
          </a:prstGeom>
          <a:noFill/>
          <a:ln>
            <a:noFill/>
          </a:ln>
        </p:spPr>
      </p:pic>
      <p:sp>
        <p:nvSpPr>
          <p:cNvPr id="763" name="Google Shape;763;ge473451b1d_0_58"/>
          <p:cNvSpPr txBox="1"/>
          <p:nvPr/>
        </p:nvSpPr>
        <p:spPr>
          <a:xfrm>
            <a:off x="660450" y="1017725"/>
            <a:ext cx="4482900" cy="3240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800">
                <a:latin typeface="Montserrat Medium"/>
                <a:ea typeface="Montserrat Medium"/>
                <a:cs typeface="Montserrat Medium"/>
                <a:sym typeface="Montserrat Medium"/>
              </a:rPr>
              <a:t>X-axis- Time in days</a:t>
            </a:r>
            <a:endParaRPr sz="1800">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GB" sz="1800">
                <a:latin typeface="Montserrat Medium"/>
                <a:ea typeface="Montserrat Medium"/>
                <a:cs typeface="Montserrat Medium"/>
                <a:sym typeface="Montserrat Medium"/>
              </a:rPr>
              <a:t>Y-axis- Percentage of survivals</a:t>
            </a:r>
            <a:endParaRPr sz="18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people live to certain age.</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certain amount of time without breaking down.</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whether someone remains unemployed a certain amount of time after losing their job.</a:t>
            </a:r>
            <a:endParaRPr sz="1700">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3">
                                            <p:txEl>
                                              <p:pRg end="0" st="0"/>
                                            </p:txEl>
                                          </p:spTgt>
                                        </p:tgtEl>
                                        <p:attrNameLst>
                                          <p:attrName>style.visibility</p:attrName>
                                        </p:attrNameLst>
                                      </p:cBhvr>
                                      <p:to>
                                        <p:strVal val="visible"/>
                                      </p:to>
                                    </p:set>
                                    <p:animEffect filter="fade" transition="in">
                                      <p:cBhvr>
                                        <p:cTn dur="1000"/>
                                        <p:tgtEl>
                                          <p:spTgt spid="7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3">
                                            <p:txEl>
                                              <p:pRg end="1" st="1"/>
                                            </p:txEl>
                                          </p:spTgt>
                                        </p:tgtEl>
                                        <p:attrNameLst>
                                          <p:attrName>style.visibility</p:attrName>
                                        </p:attrNameLst>
                                      </p:cBhvr>
                                      <p:to>
                                        <p:strVal val="visible"/>
                                      </p:to>
                                    </p:set>
                                    <p:animEffect filter="fade" transition="in">
                                      <p:cBhvr>
                                        <p:cTn dur="1000"/>
                                        <p:tgtEl>
                                          <p:spTgt spid="7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3">
                                            <p:txEl>
                                              <p:pRg end="2" st="2"/>
                                            </p:txEl>
                                          </p:spTgt>
                                        </p:tgtEl>
                                        <p:attrNameLst>
                                          <p:attrName>style.visibility</p:attrName>
                                        </p:attrNameLst>
                                      </p:cBhvr>
                                      <p:to>
                                        <p:strVal val="visible"/>
                                      </p:to>
                                    </p:set>
                                    <p:animEffect filter="fade" transition="in">
                                      <p:cBhvr>
                                        <p:cTn dur="1000"/>
                                        <p:tgtEl>
                                          <p:spTgt spid="7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3">
                                            <p:txEl>
                                              <p:pRg end="3" st="3"/>
                                            </p:txEl>
                                          </p:spTgt>
                                        </p:tgtEl>
                                        <p:attrNameLst>
                                          <p:attrName>style.visibility</p:attrName>
                                        </p:attrNameLst>
                                      </p:cBhvr>
                                      <p:to>
                                        <p:strVal val="visible"/>
                                      </p:to>
                                    </p:set>
                                    <p:animEffect filter="fade" transition="in">
                                      <p:cBhvr>
                                        <p:cTn dur="1000"/>
                                        <p:tgtEl>
                                          <p:spTgt spid="7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3">
                                            <p:txEl>
                                              <p:pRg end="4" st="4"/>
                                            </p:txEl>
                                          </p:spTgt>
                                        </p:tgtEl>
                                        <p:attrNameLst>
                                          <p:attrName>style.visibility</p:attrName>
                                        </p:attrNameLst>
                                      </p:cBhvr>
                                      <p:to>
                                        <p:strVal val="visible"/>
                                      </p:to>
                                    </p:set>
                                    <p:animEffect filter="fade" transition="in">
                                      <p:cBhvr>
                                        <p:cTn dur="1000"/>
                                        <p:tgtEl>
                                          <p:spTgt spid="76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ge56d872e34_0_0"/>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Clr>
                <a:schemeClr val="dk1"/>
              </a:buClr>
              <a:buSzPts val="1100"/>
              <a:buFont typeface="Arial"/>
              <a:buNone/>
            </a:pPr>
            <a:r>
              <a:rPr lang="en-GB" sz="2400">
                <a:solidFill>
                  <a:schemeClr val="dk1"/>
                </a:solidFill>
                <a:highlight>
                  <a:srgbClr val="FFFFFF"/>
                </a:highlight>
                <a:latin typeface="Montserrat ExtraBold"/>
                <a:ea typeface="Montserrat ExtraBold"/>
                <a:cs typeface="Montserrat ExtraBold"/>
                <a:sym typeface="Montserrat ExtraBold"/>
              </a:rPr>
              <a:t>Survival function</a:t>
            </a:r>
            <a:endParaRPr sz="2400">
              <a:solidFill>
                <a:schemeClr val="dk1"/>
              </a:solidFill>
              <a:latin typeface="Montserrat ExtraBold"/>
              <a:ea typeface="Montserrat ExtraBold"/>
              <a:cs typeface="Montserrat ExtraBold"/>
              <a:sym typeface="Montserrat ExtraBold"/>
            </a:endParaRPr>
          </a:p>
        </p:txBody>
      </p:sp>
      <p:sp>
        <p:nvSpPr>
          <p:cNvPr id="769" name="Google Shape;769;ge56d872e34_0_0"/>
          <p:cNvSpPr txBox="1"/>
          <p:nvPr>
            <p:ph idx="1" type="body"/>
          </p:nvPr>
        </p:nvSpPr>
        <p:spPr>
          <a:xfrm>
            <a:off x="751050" y="1100750"/>
            <a:ext cx="7978200" cy="10110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Survival function is a function of time t.</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It is the </a:t>
            </a:r>
            <a:r>
              <a:rPr lang="en-GB" sz="1700">
                <a:solidFill>
                  <a:schemeClr val="dk1"/>
                </a:solidFill>
                <a:latin typeface="Montserrat Medium"/>
                <a:ea typeface="Montserrat Medium"/>
                <a:cs typeface="Montserrat Medium"/>
                <a:sym typeface="Montserrat Medium"/>
              </a:rPr>
              <a:t>percentage</a:t>
            </a:r>
            <a:r>
              <a:rPr lang="en-GB" sz="1700">
                <a:solidFill>
                  <a:schemeClr val="dk1"/>
                </a:solidFill>
                <a:latin typeface="Montserrat Medium"/>
                <a:ea typeface="Montserrat Medium"/>
                <a:cs typeface="Montserrat Medium"/>
                <a:sym typeface="Montserrat Medium"/>
              </a:rPr>
              <a:t> of subjects surviving at time t.</a:t>
            </a:r>
            <a:endParaRPr sz="1700">
              <a:solidFill>
                <a:schemeClr val="dk1"/>
              </a:solidFill>
              <a:latin typeface="Montserrat Medium"/>
              <a:ea typeface="Montserrat Medium"/>
              <a:cs typeface="Montserrat Medium"/>
              <a:sym typeface="Montserrat Medium"/>
            </a:endParaRPr>
          </a:p>
        </p:txBody>
      </p:sp>
      <p:cxnSp>
        <p:nvCxnSpPr>
          <p:cNvPr id="770" name="Google Shape;770;ge56d872e34_0_0"/>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pic>
        <p:nvPicPr>
          <p:cNvPr id="771" name="Google Shape;771;ge56d872e34_0_0"/>
          <p:cNvPicPr preferRelativeResize="0"/>
          <p:nvPr/>
        </p:nvPicPr>
        <p:blipFill rotWithShape="1">
          <a:blip r:embed="rId3">
            <a:alphaModFix/>
          </a:blip>
          <a:srcRect b="0" l="0" r="0" t="2978"/>
          <a:stretch/>
        </p:blipFill>
        <p:spPr>
          <a:xfrm>
            <a:off x="2262075" y="1921300"/>
            <a:ext cx="4842124" cy="23310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9">
                                            <p:txEl>
                                              <p:pRg end="0" st="0"/>
                                            </p:txEl>
                                          </p:spTgt>
                                        </p:tgtEl>
                                        <p:attrNameLst>
                                          <p:attrName>style.visibility</p:attrName>
                                        </p:attrNameLst>
                                      </p:cBhvr>
                                      <p:to>
                                        <p:strVal val="visible"/>
                                      </p:to>
                                    </p:set>
                                    <p:animEffect filter="fade" transition="in">
                                      <p:cBhvr>
                                        <p:cTn dur="300"/>
                                        <p:tgtEl>
                                          <p:spTgt spid="7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9">
                                            <p:txEl>
                                              <p:pRg end="1" st="1"/>
                                            </p:txEl>
                                          </p:spTgt>
                                        </p:tgtEl>
                                        <p:attrNameLst>
                                          <p:attrName>style.visibility</p:attrName>
                                        </p:attrNameLst>
                                      </p:cBhvr>
                                      <p:to>
                                        <p:strVal val="visible"/>
                                      </p:to>
                                    </p:set>
                                    <p:animEffect filter="fade" transition="in">
                                      <p:cBhvr>
                                        <p:cTn dur="300"/>
                                        <p:tgtEl>
                                          <p:spTgt spid="76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ge473451b1d_0_66"/>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highlight>
                  <a:srgbClr val="FFFFFF"/>
                </a:highlight>
                <a:latin typeface="Montserrat ExtraBold"/>
                <a:ea typeface="Montserrat ExtraBold"/>
                <a:cs typeface="Montserrat ExtraBold"/>
                <a:sym typeface="Montserrat ExtraBold"/>
              </a:rPr>
              <a:t>Hazard Rate</a:t>
            </a:r>
            <a:endParaRPr sz="2400">
              <a:solidFill>
                <a:schemeClr val="dk1"/>
              </a:solidFill>
              <a:latin typeface="Montserrat ExtraBold"/>
              <a:ea typeface="Montserrat ExtraBold"/>
              <a:cs typeface="Montserrat ExtraBold"/>
              <a:sym typeface="Montserrat ExtraBold"/>
            </a:endParaRPr>
          </a:p>
        </p:txBody>
      </p:sp>
      <p:sp>
        <p:nvSpPr>
          <p:cNvPr id="777" name="Google Shape;777;ge473451b1d_0_66"/>
          <p:cNvSpPr txBox="1"/>
          <p:nvPr>
            <p:ph idx="1" type="body"/>
          </p:nvPr>
        </p:nvSpPr>
        <p:spPr>
          <a:xfrm>
            <a:off x="469025" y="1301850"/>
            <a:ext cx="4474500" cy="2539800"/>
          </a:xfrm>
          <a:prstGeom prst="rect">
            <a:avLst/>
          </a:prstGeom>
          <a:noFill/>
          <a:ln>
            <a:noFill/>
          </a:ln>
        </p:spPr>
        <p:txBody>
          <a:bodyPr anchorCtr="0" anchor="t" bIns="68575" lIns="68575" spcFirstLastPara="1" rIns="68575" wrap="square" tIns="68575">
            <a:noAutofit/>
          </a:bodyPr>
          <a:lstStyle/>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highlight>
                  <a:srgbClr val="FFFFFF"/>
                </a:highlight>
                <a:latin typeface="Montserrat Medium"/>
                <a:ea typeface="Montserrat Medium"/>
                <a:cs typeface="Montserrat Medium"/>
                <a:sym typeface="Montserrat Medium"/>
              </a:rPr>
              <a:t>Hazard rate is the instantaneous probability of failure/death/state transition at a given time </a:t>
            </a:r>
            <a:r>
              <a:rPr i="1" lang="en-GB">
                <a:solidFill>
                  <a:schemeClr val="dk1"/>
                </a:solidFill>
                <a:highlight>
                  <a:srgbClr val="FFFFFF"/>
                </a:highlight>
                <a:latin typeface="Montserrat Medium"/>
                <a:ea typeface="Montserrat Medium"/>
                <a:cs typeface="Montserrat Medium"/>
                <a:sym typeface="Montserrat Medium"/>
              </a:rPr>
              <a:t>t</a:t>
            </a:r>
            <a:r>
              <a:rPr lang="en-GB">
                <a:solidFill>
                  <a:schemeClr val="dk1"/>
                </a:solidFill>
                <a:highlight>
                  <a:srgbClr val="FFFFFF"/>
                </a:highlight>
                <a:latin typeface="Montserrat Medium"/>
                <a:ea typeface="Montserrat Medium"/>
                <a:cs typeface="Montserrat Medium"/>
                <a:sym typeface="Montserrat Medium"/>
              </a:rPr>
              <a:t>, conditional on already having survived that long. </a:t>
            </a:r>
            <a:endParaRPr>
              <a:solidFill>
                <a:schemeClr val="dk1"/>
              </a:solidFill>
              <a:latin typeface="Montserrat Medium"/>
              <a:ea typeface="Montserrat Medium"/>
              <a:cs typeface="Montserrat Medium"/>
              <a:sym typeface="Montserrat Medium"/>
            </a:endParaRPr>
          </a:p>
        </p:txBody>
      </p:sp>
      <p:cxnSp>
        <p:nvCxnSpPr>
          <p:cNvPr id="778" name="Google Shape;778;ge473451b1d_0_66"/>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pic>
        <p:nvPicPr>
          <p:cNvPr id="779" name="Google Shape;779;ge473451b1d_0_66"/>
          <p:cNvPicPr preferRelativeResize="0"/>
          <p:nvPr/>
        </p:nvPicPr>
        <p:blipFill>
          <a:blip r:embed="rId3">
            <a:alphaModFix/>
          </a:blip>
          <a:stretch>
            <a:fillRect/>
          </a:stretch>
        </p:blipFill>
        <p:spPr>
          <a:xfrm>
            <a:off x="5225550" y="1253713"/>
            <a:ext cx="3476625" cy="2505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7">
                                            <p:txEl>
                                              <p:pRg end="0" st="0"/>
                                            </p:txEl>
                                          </p:spTgt>
                                        </p:tgtEl>
                                        <p:attrNameLst>
                                          <p:attrName>style.visibility</p:attrName>
                                        </p:attrNameLst>
                                      </p:cBhvr>
                                      <p:to>
                                        <p:strVal val="visible"/>
                                      </p:to>
                                    </p:set>
                                    <p:animEffect filter="fade" transition="in">
                                      <p:cBhvr>
                                        <p:cTn dur="300"/>
                                        <p:tgtEl>
                                          <p:spTgt spid="77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6"/>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Clr>
                <a:schemeClr val="dk1"/>
              </a:buClr>
              <a:buSzPts val="1100"/>
              <a:buFont typeface="Arial"/>
              <a:buNone/>
            </a:pPr>
            <a:r>
              <a:rPr lang="en-GB" sz="2400">
                <a:solidFill>
                  <a:schemeClr val="dk1"/>
                </a:solidFill>
                <a:latin typeface="Montserrat ExtraBold"/>
                <a:ea typeface="Montserrat ExtraBold"/>
                <a:cs typeface="Montserrat ExtraBold"/>
                <a:sym typeface="Montserrat ExtraBold"/>
              </a:rPr>
              <a:t>Knowledge Discovery in Databases (KDD)</a:t>
            </a:r>
            <a:endParaRPr sz="2400">
              <a:solidFill>
                <a:schemeClr val="dk1"/>
              </a:solidFill>
              <a:latin typeface="Montserrat ExtraBold"/>
              <a:ea typeface="Montserrat ExtraBold"/>
              <a:cs typeface="Montserrat ExtraBold"/>
              <a:sym typeface="Montserrat ExtraBold"/>
            </a:endParaRPr>
          </a:p>
        </p:txBody>
      </p:sp>
      <p:sp>
        <p:nvSpPr>
          <p:cNvPr id="108" name="Google Shape;108;p6"/>
          <p:cNvSpPr txBox="1"/>
          <p:nvPr>
            <p:ph idx="1" type="body"/>
          </p:nvPr>
        </p:nvSpPr>
        <p:spPr>
          <a:xfrm>
            <a:off x="311700" y="1135850"/>
            <a:ext cx="7928700" cy="3163500"/>
          </a:xfrm>
          <a:prstGeom prst="rect">
            <a:avLst/>
          </a:prstGeom>
          <a:noFill/>
          <a:ln>
            <a:noFill/>
          </a:ln>
        </p:spPr>
        <p:txBody>
          <a:bodyPr anchorCtr="0" anchor="t" bIns="68575" lIns="68575" spcFirstLastPara="1" rIns="68575" wrap="square" tIns="68575">
            <a:noAutofit/>
          </a:bodyPr>
          <a:lstStyle/>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Process of collecting data and methodically refining it.</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To purge the ‘noise’ </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Data mining is often used interchangeably with KDD.</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To encompass the overall process of discovering useful knowledge from data. </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Data mining refers to one of the steps in the KDD process.</a:t>
            </a:r>
            <a:endParaRPr>
              <a:solidFill>
                <a:schemeClr val="dk1"/>
              </a:solidFill>
              <a:latin typeface="Montserrat Medium"/>
              <a:ea typeface="Montserrat Medium"/>
              <a:cs typeface="Montserrat Medium"/>
              <a:sym typeface="Montserrat Medium"/>
            </a:endParaRPr>
          </a:p>
        </p:txBody>
      </p:sp>
      <p:cxnSp>
        <p:nvCxnSpPr>
          <p:cNvPr id="109" name="Google Shape;109;p6"/>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0" st="0"/>
                                            </p:txEl>
                                          </p:spTgt>
                                        </p:tgtEl>
                                        <p:attrNameLst>
                                          <p:attrName>style.visibility</p:attrName>
                                        </p:attrNameLst>
                                      </p:cBhvr>
                                      <p:to>
                                        <p:strVal val="visible"/>
                                      </p:to>
                                    </p:set>
                                    <p:animEffect filter="fade" transition="in">
                                      <p:cBhvr>
                                        <p:cTn dur="300"/>
                                        <p:tgtEl>
                                          <p:spTgt spid="1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1" st="1"/>
                                            </p:txEl>
                                          </p:spTgt>
                                        </p:tgtEl>
                                        <p:attrNameLst>
                                          <p:attrName>style.visibility</p:attrName>
                                        </p:attrNameLst>
                                      </p:cBhvr>
                                      <p:to>
                                        <p:strVal val="visible"/>
                                      </p:to>
                                    </p:set>
                                    <p:animEffect filter="fade" transition="in">
                                      <p:cBhvr>
                                        <p:cTn dur="300"/>
                                        <p:tgtEl>
                                          <p:spTgt spid="1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2" st="2"/>
                                            </p:txEl>
                                          </p:spTgt>
                                        </p:tgtEl>
                                        <p:attrNameLst>
                                          <p:attrName>style.visibility</p:attrName>
                                        </p:attrNameLst>
                                      </p:cBhvr>
                                      <p:to>
                                        <p:strVal val="visible"/>
                                      </p:to>
                                    </p:set>
                                    <p:animEffect filter="fade" transition="in">
                                      <p:cBhvr>
                                        <p:cTn dur="300"/>
                                        <p:tgtEl>
                                          <p:spTgt spid="1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3" st="3"/>
                                            </p:txEl>
                                          </p:spTgt>
                                        </p:tgtEl>
                                        <p:attrNameLst>
                                          <p:attrName>style.visibility</p:attrName>
                                        </p:attrNameLst>
                                      </p:cBhvr>
                                      <p:to>
                                        <p:strVal val="visible"/>
                                      </p:to>
                                    </p:set>
                                    <p:animEffect filter="fade" transition="in">
                                      <p:cBhvr>
                                        <p:cTn dur="300"/>
                                        <p:tgtEl>
                                          <p:spTgt spid="1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4" st="4"/>
                                            </p:txEl>
                                          </p:spTgt>
                                        </p:tgtEl>
                                        <p:attrNameLst>
                                          <p:attrName>style.visibility</p:attrName>
                                        </p:attrNameLst>
                                      </p:cBhvr>
                                      <p:to>
                                        <p:strVal val="visible"/>
                                      </p:to>
                                    </p:set>
                                    <p:animEffect filter="fade" transition="in">
                                      <p:cBhvr>
                                        <p:cTn dur="300"/>
                                        <p:tgtEl>
                                          <p:spTgt spid="10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ge473451b1d_0_75"/>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highlight>
                  <a:srgbClr val="FFFFFF"/>
                </a:highlight>
                <a:latin typeface="Montserrat ExtraBold"/>
                <a:ea typeface="Montserrat ExtraBold"/>
                <a:cs typeface="Montserrat ExtraBold"/>
                <a:sym typeface="Montserrat ExtraBold"/>
              </a:rPr>
              <a:t>Cox Proportional Hazards model</a:t>
            </a:r>
            <a:endParaRPr sz="2400">
              <a:solidFill>
                <a:schemeClr val="dk1"/>
              </a:solidFill>
              <a:latin typeface="Montserrat ExtraBold"/>
              <a:ea typeface="Montserrat ExtraBold"/>
              <a:cs typeface="Montserrat ExtraBold"/>
              <a:sym typeface="Montserrat ExtraBold"/>
            </a:endParaRPr>
          </a:p>
        </p:txBody>
      </p:sp>
      <p:sp>
        <p:nvSpPr>
          <p:cNvPr id="785" name="Google Shape;785;ge473451b1d_0_75"/>
          <p:cNvSpPr txBox="1"/>
          <p:nvPr>
            <p:ph idx="1" type="body"/>
          </p:nvPr>
        </p:nvSpPr>
        <p:spPr>
          <a:xfrm>
            <a:off x="403575" y="1253725"/>
            <a:ext cx="4645800" cy="25398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Cox Proportional Hazard model is given in terms of:-</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Time t</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Covariate vector x</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Coefficient vector </a:t>
            </a:r>
            <a:r>
              <a:rPr lang="en-GB" sz="1900">
                <a:solidFill>
                  <a:schemeClr val="dk1"/>
                </a:solidFill>
                <a:highlight>
                  <a:srgbClr val="FFFFFF"/>
                </a:highlight>
                <a:latin typeface="Montserrat Medium"/>
                <a:ea typeface="Montserrat Medium"/>
                <a:cs typeface="Montserrat Medium"/>
                <a:sym typeface="Montserrat Medium"/>
              </a:rPr>
              <a:t>β</a:t>
            </a:r>
            <a:endParaRPr sz="2300">
              <a:solidFill>
                <a:schemeClr val="dk1"/>
              </a:solidFill>
              <a:latin typeface="Montserrat Medium"/>
              <a:ea typeface="Montserrat Medium"/>
              <a:cs typeface="Montserrat Medium"/>
              <a:sym typeface="Montserrat Medium"/>
            </a:endParaRPr>
          </a:p>
        </p:txBody>
      </p:sp>
      <p:cxnSp>
        <p:nvCxnSpPr>
          <p:cNvPr id="786" name="Google Shape;786;ge473451b1d_0_75"/>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pic>
        <p:nvPicPr>
          <p:cNvPr id="787" name="Google Shape;787;ge473451b1d_0_75"/>
          <p:cNvPicPr preferRelativeResize="0"/>
          <p:nvPr/>
        </p:nvPicPr>
        <p:blipFill>
          <a:blip r:embed="rId3">
            <a:alphaModFix/>
          </a:blip>
          <a:stretch>
            <a:fillRect/>
          </a:stretch>
        </p:blipFill>
        <p:spPr>
          <a:xfrm>
            <a:off x="5201775" y="1253725"/>
            <a:ext cx="3754250" cy="898025"/>
          </a:xfrm>
          <a:prstGeom prst="rect">
            <a:avLst/>
          </a:prstGeom>
          <a:noFill/>
          <a:ln>
            <a:noFill/>
          </a:ln>
        </p:spPr>
      </p:pic>
      <p:sp>
        <p:nvSpPr>
          <p:cNvPr id="788" name="Google Shape;788;ge473451b1d_0_75"/>
          <p:cNvSpPr txBox="1"/>
          <p:nvPr/>
        </p:nvSpPr>
        <p:spPr>
          <a:xfrm>
            <a:off x="4673475" y="2484450"/>
            <a:ext cx="4351200" cy="8313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Montserrat Medium"/>
              <a:buChar char="●"/>
            </a:pPr>
            <a:r>
              <a:rPr lang="en-GB" sz="2300">
                <a:latin typeface="Montserrat Medium"/>
                <a:ea typeface="Montserrat Medium"/>
                <a:cs typeface="Montserrat Medium"/>
                <a:sym typeface="Montserrat Medium"/>
              </a:rPr>
              <a:t>λo- </a:t>
            </a:r>
            <a:r>
              <a:rPr lang="en-GB" sz="1700">
                <a:latin typeface="Montserrat Medium"/>
                <a:ea typeface="Montserrat Medium"/>
                <a:cs typeface="Montserrat Medium"/>
                <a:sym typeface="Montserrat Medium"/>
              </a:rPr>
              <a:t>arbitrary</a:t>
            </a:r>
            <a:r>
              <a:rPr lang="en-GB" sz="2300">
                <a:latin typeface="Montserrat Medium"/>
                <a:ea typeface="Montserrat Medium"/>
                <a:cs typeface="Montserrat Medium"/>
                <a:sym typeface="Montserrat Medium"/>
              </a:rPr>
              <a:t> </a:t>
            </a:r>
            <a:r>
              <a:rPr lang="en-GB" sz="1700">
                <a:latin typeface="Montserrat Medium"/>
                <a:ea typeface="Montserrat Medium"/>
                <a:cs typeface="Montserrat Medium"/>
                <a:sym typeface="Montserrat Medium"/>
              </a:rPr>
              <a:t>function of time</a:t>
            </a:r>
            <a:endParaRPr sz="1700">
              <a:latin typeface="Montserrat Medium"/>
              <a:ea typeface="Montserrat Medium"/>
              <a:cs typeface="Montserrat Medium"/>
              <a:sym typeface="Montserrat Medium"/>
            </a:endParaRPr>
          </a:p>
          <a:p>
            <a:pPr indent="-336550" lvl="0" marL="457200" rtl="0" algn="l">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X</a:t>
            </a:r>
            <a:r>
              <a:rPr lang="en-GB" sz="1900">
                <a:solidFill>
                  <a:schemeClr val="dk1"/>
                </a:solidFill>
                <a:highlight>
                  <a:srgbClr val="FFFFFF"/>
                </a:highlight>
                <a:latin typeface="Montserrat Medium"/>
                <a:ea typeface="Montserrat Medium"/>
                <a:cs typeface="Montserrat Medium"/>
                <a:sym typeface="Montserrat Medium"/>
              </a:rPr>
              <a:t>β </a:t>
            </a:r>
            <a:r>
              <a:rPr lang="en-GB" sz="1700">
                <a:solidFill>
                  <a:schemeClr val="dk1"/>
                </a:solidFill>
                <a:highlight>
                  <a:srgbClr val="FFFFFF"/>
                </a:highlight>
                <a:latin typeface="Montserrat Medium"/>
                <a:ea typeface="Montserrat Medium"/>
                <a:cs typeface="Montserrat Medium"/>
                <a:sym typeface="Montserrat Medium"/>
              </a:rPr>
              <a:t>is exponent</a:t>
            </a:r>
            <a:endParaRPr sz="1500">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
                                            <p:txEl>
                                              <p:pRg end="0" st="0"/>
                                            </p:txEl>
                                          </p:spTgt>
                                        </p:tgtEl>
                                        <p:attrNameLst>
                                          <p:attrName>style.visibility</p:attrName>
                                        </p:attrNameLst>
                                      </p:cBhvr>
                                      <p:to>
                                        <p:strVal val="visible"/>
                                      </p:to>
                                    </p:set>
                                    <p:animEffect filter="fade" transition="in">
                                      <p:cBhvr>
                                        <p:cTn dur="300"/>
                                        <p:tgtEl>
                                          <p:spTgt spid="7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
                                            <p:txEl>
                                              <p:pRg end="1" st="1"/>
                                            </p:txEl>
                                          </p:spTgt>
                                        </p:tgtEl>
                                        <p:attrNameLst>
                                          <p:attrName>style.visibility</p:attrName>
                                        </p:attrNameLst>
                                      </p:cBhvr>
                                      <p:to>
                                        <p:strVal val="visible"/>
                                      </p:to>
                                    </p:set>
                                    <p:animEffect filter="fade" transition="in">
                                      <p:cBhvr>
                                        <p:cTn dur="300"/>
                                        <p:tgtEl>
                                          <p:spTgt spid="7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
                                            <p:txEl>
                                              <p:pRg end="2" st="2"/>
                                            </p:txEl>
                                          </p:spTgt>
                                        </p:tgtEl>
                                        <p:attrNameLst>
                                          <p:attrName>style.visibility</p:attrName>
                                        </p:attrNameLst>
                                      </p:cBhvr>
                                      <p:to>
                                        <p:strVal val="visible"/>
                                      </p:to>
                                    </p:set>
                                    <p:animEffect filter="fade" transition="in">
                                      <p:cBhvr>
                                        <p:cTn dur="300"/>
                                        <p:tgtEl>
                                          <p:spTgt spid="7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
                                            <p:txEl>
                                              <p:pRg end="3" st="3"/>
                                            </p:txEl>
                                          </p:spTgt>
                                        </p:tgtEl>
                                        <p:attrNameLst>
                                          <p:attrName>style.visibility</p:attrName>
                                        </p:attrNameLst>
                                      </p:cBhvr>
                                      <p:to>
                                        <p:strVal val="visible"/>
                                      </p:to>
                                    </p:set>
                                    <p:animEffect filter="fade" transition="in">
                                      <p:cBhvr>
                                        <p:cTn dur="300"/>
                                        <p:tgtEl>
                                          <p:spTgt spid="78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8">
                                            <p:txEl>
                                              <p:pRg end="0" st="0"/>
                                            </p:txEl>
                                          </p:spTgt>
                                        </p:tgtEl>
                                        <p:attrNameLst>
                                          <p:attrName>style.visibility</p:attrName>
                                        </p:attrNameLst>
                                      </p:cBhvr>
                                      <p:to>
                                        <p:strVal val="visible"/>
                                      </p:to>
                                    </p:set>
                                    <p:animEffect filter="fade" transition="in">
                                      <p:cBhvr>
                                        <p:cTn dur="1000"/>
                                        <p:tgtEl>
                                          <p:spTgt spid="7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8">
                                            <p:txEl>
                                              <p:pRg end="1" st="1"/>
                                            </p:txEl>
                                          </p:spTgt>
                                        </p:tgtEl>
                                        <p:attrNameLst>
                                          <p:attrName>style.visibility</p:attrName>
                                        </p:attrNameLst>
                                      </p:cBhvr>
                                      <p:to>
                                        <p:strVal val="visible"/>
                                      </p:to>
                                    </p:set>
                                    <p:animEffect filter="fade" transition="in">
                                      <p:cBhvr>
                                        <p:cTn dur="1000"/>
                                        <p:tgtEl>
                                          <p:spTgt spid="78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gb854e6c634_0_0"/>
          <p:cNvSpPr txBox="1"/>
          <p:nvPr>
            <p:ph idx="1" type="body"/>
          </p:nvPr>
        </p:nvSpPr>
        <p:spPr>
          <a:xfrm>
            <a:off x="311700" y="1521625"/>
            <a:ext cx="8428800" cy="14790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None/>
            </a:pPr>
            <a:r>
              <a:rPr lang="en-GB" sz="2200">
                <a:solidFill>
                  <a:schemeClr val="dk1"/>
                </a:solidFill>
                <a:latin typeface="Montserrat ExtraBold"/>
                <a:ea typeface="Montserrat ExtraBold"/>
                <a:cs typeface="Montserrat ExtraBold"/>
                <a:sym typeface="Montserrat ExtraBold"/>
              </a:rPr>
              <a:t>C01</a:t>
            </a:r>
            <a:r>
              <a:rPr lang="en-GB" sz="2200">
                <a:solidFill>
                  <a:schemeClr val="dk1"/>
                </a:solidFill>
                <a:latin typeface="Montserrat ExtraBold"/>
                <a:ea typeface="Montserrat ExtraBold"/>
                <a:cs typeface="Montserrat ExtraBold"/>
                <a:sym typeface="Montserrat ExtraBold"/>
              </a:rPr>
              <a:t>S07L01. Introduction to Association Analysis</a:t>
            </a:r>
            <a:endParaRPr sz="2200">
              <a:solidFill>
                <a:schemeClr val="dk1"/>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3">
                                            <p:txEl>
                                              <p:pRg end="0" st="0"/>
                                            </p:txEl>
                                          </p:spTgt>
                                        </p:tgtEl>
                                        <p:attrNameLst>
                                          <p:attrName>style.visibility</p:attrName>
                                        </p:attrNameLst>
                                      </p:cBhvr>
                                      <p:to>
                                        <p:strVal val="visible"/>
                                      </p:to>
                                    </p:set>
                                    <p:animEffect filter="fade" transition="in">
                                      <p:cBhvr>
                                        <p:cTn dur="300"/>
                                        <p:tgtEl>
                                          <p:spTgt spid="79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gb854e6c634_0_5"/>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highlight>
                  <a:srgbClr val="FFFFFF"/>
                </a:highlight>
                <a:latin typeface="Montserrat ExtraBold"/>
                <a:ea typeface="Montserrat ExtraBold"/>
                <a:cs typeface="Montserrat ExtraBold"/>
                <a:sym typeface="Montserrat ExtraBold"/>
              </a:rPr>
              <a:t>Introduction to Association Analysis</a:t>
            </a:r>
            <a:endParaRPr sz="2400">
              <a:solidFill>
                <a:schemeClr val="dk1"/>
              </a:solidFill>
              <a:latin typeface="Montserrat ExtraBold"/>
              <a:ea typeface="Montserrat ExtraBold"/>
              <a:cs typeface="Montserrat ExtraBold"/>
              <a:sym typeface="Montserrat ExtraBold"/>
            </a:endParaRPr>
          </a:p>
        </p:txBody>
      </p:sp>
      <p:sp>
        <p:nvSpPr>
          <p:cNvPr id="799" name="Google Shape;799;gb854e6c634_0_5"/>
          <p:cNvSpPr txBox="1"/>
          <p:nvPr>
            <p:ph idx="1" type="body"/>
          </p:nvPr>
        </p:nvSpPr>
        <p:spPr>
          <a:xfrm>
            <a:off x="469025" y="1316025"/>
            <a:ext cx="5046300" cy="2525700"/>
          </a:xfrm>
          <a:prstGeom prst="rect">
            <a:avLst/>
          </a:prstGeom>
          <a:noFill/>
          <a:ln>
            <a:noFill/>
          </a:ln>
        </p:spPr>
        <p:txBody>
          <a:bodyPr anchorCtr="0" anchor="t" bIns="68575" lIns="68575" spcFirstLastPara="1" rIns="68575" wrap="square" tIns="68575">
            <a:noAutofit/>
          </a:bodyPr>
          <a:lstStyle/>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I</a:t>
            </a:r>
            <a:r>
              <a:rPr lang="en-GB">
                <a:solidFill>
                  <a:schemeClr val="dk1"/>
                </a:solidFill>
                <a:latin typeface="Montserrat Medium"/>
                <a:ea typeface="Montserrat Medium"/>
                <a:cs typeface="Montserrat Medium"/>
                <a:sym typeface="Montserrat Medium"/>
              </a:rPr>
              <a:t>tems are displayed.</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C</a:t>
            </a:r>
            <a:r>
              <a:rPr lang="en-GB">
                <a:solidFill>
                  <a:schemeClr val="dk1"/>
                </a:solidFill>
                <a:latin typeface="Montserrat Medium"/>
                <a:ea typeface="Montserrat Medium"/>
                <a:cs typeface="Montserrat Medium"/>
                <a:sym typeface="Montserrat Medium"/>
              </a:rPr>
              <a:t>oupons offered.</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Loyalty programs all are driven by massive amounts of data crunching. </a:t>
            </a:r>
            <a:endParaRPr>
              <a:solidFill>
                <a:schemeClr val="dk1"/>
              </a:solidFill>
              <a:highlight>
                <a:srgbClr val="FFFFFF"/>
              </a:highlight>
              <a:latin typeface="Montserrat Medium"/>
              <a:ea typeface="Montserrat Medium"/>
              <a:cs typeface="Montserrat Medium"/>
              <a:sym typeface="Montserrat Medium"/>
            </a:endParaRPr>
          </a:p>
        </p:txBody>
      </p:sp>
      <p:cxnSp>
        <p:nvCxnSpPr>
          <p:cNvPr id="800" name="Google Shape;800;gb854e6c634_0_5"/>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pic>
        <p:nvPicPr>
          <p:cNvPr id="801" name="Google Shape;801;gb854e6c634_0_5"/>
          <p:cNvPicPr preferRelativeResize="0"/>
          <p:nvPr/>
        </p:nvPicPr>
        <p:blipFill rotWithShape="1">
          <a:blip r:embed="rId3">
            <a:alphaModFix/>
          </a:blip>
          <a:srcRect b="1031" l="1701" r="45950" t="25804"/>
          <a:stretch/>
        </p:blipFill>
        <p:spPr>
          <a:xfrm>
            <a:off x="5786650" y="1254367"/>
            <a:ext cx="2915126" cy="229183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xEl>
                                              <p:pRg end="0" st="0"/>
                                            </p:txEl>
                                          </p:spTgt>
                                        </p:tgtEl>
                                        <p:attrNameLst>
                                          <p:attrName>style.visibility</p:attrName>
                                        </p:attrNameLst>
                                      </p:cBhvr>
                                      <p:to>
                                        <p:strVal val="visible"/>
                                      </p:to>
                                    </p:set>
                                    <p:animEffect filter="fade" transition="in">
                                      <p:cBhvr>
                                        <p:cTn dur="300"/>
                                        <p:tgtEl>
                                          <p:spTgt spid="7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xEl>
                                              <p:pRg end="1" st="1"/>
                                            </p:txEl>
                                          </p:spTgt>
                                        </p:tgtEl>
                                        <p:attrNameLst>
                                          <p:attrName>style.visibility</p:attrName>
                                        </p:attrNameLst>
                                      </p:cBhvr>
                                      <p:to>
                                        <p:strVal val="visible"/>
                                      </p:to>
                                    </p:set>
                                    <p:animEffect filter="fade" transition="in">
                                      <p:cBhvr>
                                        <p:cTn dur="300"/>
                                        <p:tgtEl>
                                          <p:spTgt spid="7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xEl>
                                              <p:pRg end="2" st="2"/>
                                            </p:txEl>
                                          </p:spTgt>
                                        </p:tgtEl>
                                        <p:attrNameLst>
                                          <p:attrName>style.visibility</p:attrName>
                                        </p:attrNameLst>
                                      </p:cBhvr>
                                      <p:to>
                                        <p:strVal val="visible"/>
                                      </p:to>
                                    </p:set>
                                    <p:animEffect filter="fade" transition="in">
                                      <p:cBhvr>
                                        <p:cTn dur="300"/>
                                        <p:tgtEl>
                                          <p:spTgt spid="79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gb854e6c634_0_13"/>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highlight>
                  <a:srgbClr val="FFFFFF"/>
                </a:highlight>
                <a:latin typeface="Montserrat ExtraBold"/>
                <a:ea typeface="Montserrat ExtraBold"/>
                <a:cs typeface="Montserrat ExtraBold"/>
                <a:sym typeface="Montserrat ExtraBold"/>
              </a:rPr>
              <a:t>Loyalty Programs</a:t>
            </a:r>
            <a:endParaRPr sz="2400">
              <a:solidFill>
                <a:schemeClr val="dk1"/>
              </a:solidFill>
              <a:latin typeface="Montserrat ExtraBold"/>
              <a:ea typeface="Montserrat ExtraBold"/>
              <a:cs typeface="Montserrat ExtraBold"/>
              <a:sym typeface="Montserrat ExtraBold"/>
            </a:endParaRPr>
          </a:p>
        </p:txBody>
      </p:sp>
      <p:sp>
        <p:nvSpPr>
          <p:cNvPr id="807" name="Google Shape;807;gb854e6c634_0_13"/>
          <p:cNvSpPr txBox="1"/>
          <p:nvPr>
            <p:ph idx="1" type="body"/>
          </p:nvPr>
        </p:nvSpPr>
        <p:spPr>
          <a:xfrm>
            <a:off x="469025" y="1301850"/>
            <a:ext cx="7728300" cy="2539800"/>
          </a:xfrm>
          <a:prstGeom prst="rect">
            <a:avLst/>
          </a:prstGeom>
          <a:noFill/>
          <a:ln>
            <a:noFill/>
          </a:ln>
        </p:spPr>
        <p:txBody>
          <a:bodyPr anchorCtr="0" anchor="t" bIns="68575" lIns="68575" spcFirstLastPara="1" rIns="68575" wrap="square" tIns="68575">
            <a:noAutofit/>
          </a:bodyPr>
          <a:lstStyle/>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T</a:t>
            </a:r>
            <a:r>
              <a:rPr lang="en-GB">
                <a:solidFill>
                  <a:schemeClr val="dk1"/>
                </a:solidFill>
                <a:latin typeface="Montserrat Medium"/>
                <a:ea typeface="Montserrat Medium"/>
                <a:cs typeface="Montserrat Medium"/>
                <a:sym typeface="Montserrat Medium"/>
              </a:rPr>
              <a:t>he customer a discount by using a loyalty card, can give the store a glimpse at what one consumer is purchasing. </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If we don’t use a loyalty card - the store can also look at the credit card you used to make the purchases. </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If we don’t use a loyalty card and pay with cash, a store can look at the items purchased together.</a:t>
            </a:r>
            <a:endParaRPr>
              <a:solidFill>
                <a:schemeClr val="dk1"/>
              </a:solidFill>
              <a:highlight>
                <a:srgbClr val="FFFFFF"/>
              </a:highlight>
              <a:latin typeface="Montserrat Medium"/>
              <a:ea typeface="Montserrat Medium"/>
              <a:cs typeface="Montserrat Medium"/>
              <a:sym typeface="Montserrat Medium"/>
            </a:endParaRPr>
          </a:p>
        </p:txBody>
      </p:sp>
      <p:cxnSp>
        <p:nvCxnSpPr>
          <p:cNvPr id="808" name="Google Shape;808;gb854e6c634_0_13"/>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xEl>
                                              <p:pRg end="0" st="0"/>
                                            </p:txEl>
                                          </p:spTgt>
                                        </p:tgtEl>
                                        <p:attrNameLst>
                                          <p:attrName>style.visibility</p:attrName>
                                        </p:attrNameLst>
                                      </p:cBhvr>
                                      <p:to>
                                        <p:strVal val="visible"/>
                                      </p:to>
                                    </p:set>
                                    <p:animEffect filter="fade" transition="in">
                                      <p:cBhvr>
                                        <p:cTn dur="300"/>
                                        <p:tgtEl>
                                          <p:spTgt spid="8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xEl>
                                              <p:pRg end="1" st="1"/>
                                            </p:txEl>
                                          </p:spTgt>
                                        </p:tgtEl>
                                        <p:attrNameLst>
                                          <p:attrName>style.visibility</p:attrName>
                                        </p:attrNameLst>
                                      </p:cBhvr>
                                      <p:to>
                                        <p:strVal val="visible"/>
                                      </p:to>
                                    </p:set>
                                    <p:animEffect filter="fade" transition="in">
                                      <p:cBhvr>
                                        <p:cTn dur="300"/>
                                        <p:tgtEl>
                                          <p:spTgt spid="8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xEl>
                                              <p:pRg end="2" st="2"/>
                                            </p:txEl>
                                          </p:spTgt>
                                        </p:tgtEl>
                                        <p:attrNameLst>
                                          <p:attrName>style.visibility</p:attrName>
                                        </p:attrNameLst>
                                      </p:cBhvr>
                                      <p:to>
                                        <p:strVal val="visible"/>
                                      </p:to>
                                    </p:set>
                                    <p:animEffect filter="fade" transition="in">
                                      <p:cBhvr>
                                        <p:cTn dur="300"/>
                                        <p:tgtEl>
                                          <p:spTgt spid="80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gb854e6c634_0_23"/>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highlight>
                  <a:srgbClr val="FFFFFF"/>
                </a:highlight>
                <a:latin typeface="Montserrat ExtraBold"/>
                <a:ea typeface="Montserrat ExtraBold"/>
                <a:cs typeface="Montserrat ExtraBold"/>
                <a:sym typeface="Montserrat ExtraBold"/>
              </a:rPr>
              <a:t>Loyalty Programs</a:t>
            </a:r>
            <a:endParaRPr sz="2400">
              <a:solidFill>
                <a:schemeClr val="dk1"/>
              </a:solidFill>
              <a:latin typeface="Montserrat ExtraBold"/>
              <a:ea typeface="Montserrat ExtraBold"/>
              <a:cs typeface="Montserrat ExtraBold"/>
              <a:sym typeface="Montserrat ExtraBold"/>
            </a:endParaRPr>
          </a:p>
        </p:txBody>
      </p:sp>
      <p:sp>
        <p:nvSpPr>
          <p:cNvPr id="814" name="Google Shape;814;gb854e6c634_0_23"/>
          <p:cNvSpPr txBox="1"/>
          <p:nvPr>
            <p:ph idx="1" type="body"/>
          </p:nvPr>
        </p:nvSpPr>
        <p:spPr>
          <a:xfrm>
            <a:off x="469025" y="1301850"/>
            <a:ext cx="7728300" cy="2539800"/>
          </a:xfrm>
          <a:prstGeom prst="rect">
            <a:avLst/>
          </a:prstGeom>
          <a:noFill/>
          <a:ln>
            <a:noFill/>
          </a:ln>
        </p:spPr>
        <p:txBody>
          <a:bodyPr anchorCtr="0" anchor="t" bIns="68575" lIns="68575" spcFirstLastPara="1" rIns="68575" wrap="square" tIns="68575">
            <a:noAutofit/>
          </a:bodyPr>
          <a:lstStyle/>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Idea of customers’ purchasing behavior. </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Used for pricing, marketing promotions, inventory management, and so on. </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Known as Association Analysis or Association Rule Learning. </a:t>
            </a:r>
            <a:endParaRPr>
              <a:solidFill>
                <a:schemeClr val="dk1"/>
              </a:solidFill>
              <a:latin typeface="Montserrat Medium"/>
              <a:ea typeface="Montserrat Medium"/>
              <a:cs typeface="Montserrat Medium"/>
              <a:sym typeface="Montserrat Medium"/>
            </a:endParaRPr>
          </a:p>
        </p:txBody>
      </p:sp>
      <p:cxnSp>
        <p:nvCxnSpPr>
          <p:cNvPr id="815" name="Google Shape;815;gb854e6c634_0_23"/>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4">
                                            <p:txEl>
                                              <p:pRg end="0" st="0"/>
                                            </p:txEl>
                                          </p:spTgt>
                                        </p:tgtEl>
                                        <p:attrNameLst>
                                          <p:attrName>style.visibility</p:attrName>
                                        </p:attrNameLst>
                                      </p:cBhvr>
                                      <p:to>
                                        <p:strVal val="visible"/>
                                      </p:to>
                                    </p:set>
                                    <p:animEffect filter="fade" transition="in">
                                      <p:cBhvr>
                                        <p:cTn dur="300"/>
                                        <p:tgtEl>
                                          <p:spTgt spid="8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4">
                                            <p:txEl>
                                              <p:pRg end="1" st="1"/>
                                            </p:txEl>
                                          </p:spTgt>
                                        </p:tgtEl>
                                        <p:attrNameLst>
                                          <p:attrName>style.visibility</p:attrName>
                                        </p:attrNameLst>
                                      </p:cBhvr>
                                      <p:to>
                                        <p:strVal val="visible"/>
                                      </p:to>
                                    </p:set>
                                    <p:animEffect filter="fade" transition="in">
                                      <p:cBhvr>
                                        <p:cTn dur="300"/>
                                        <p:tgtEl>
                                          <p:spTgt spid="8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4">
                                            <p:txEl>
                                              <p:pRg end="2" st="2"/>
                                            </p:txEl>
                                          </p:spTgt>
                                        </p:tgtEl>
                                        <p:attrNameLst>
                                          <p:attrName>style.visibility</p:attrName>
                                        </p:attrNameLst>
                                      </p:cBhvr>
                                      <p:to>
                                        <p:strVal val="visible"/>
                                      </p:to>
                                    </p:set>
                                    <p:animEffect filter="fade" transition="in">
                                      <p:cBhvr>
                                        <p:cTn dur="300"/>
                                        <p:tgtEl>
                                          <p:spTgt spid="81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gb854e6c634_0_29"/>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highlight>
                  <a:srgbClr val="FFFFFF"/>
                </a:highlight>
                <a:latin typeface="Montserrat ExtraBold"/>
                <a:ea typeface="Montserrat ExtraBold"/>
                <a:cs typeface="Montserrat ExtraBold"/>
                <a:sym typeface="Montserrat ExtraBold"/>
              </a:rPr>
              <a:t>Association Analysis</a:t>
            </a:r>
            <a:endParaRPr sz="2400">
              <a:solidFill>
                <a:schemeClr val="dk1"/>
              </a:solidFill>
              <a:highlight>
                <a:srgbClr val="FFFFFF"/>
              </a:highlight>
              <a:latin typeface="Montserrat ExtraBold"/>
              <a:ea typeface="Montserrat ExtraBold"/>
              <a:cs typeface="Montserrat ExtraBold"/>
              <a:sym typeface="Montserrat ExtraBold"/>
            </a:endParaRPr>
          </a:p>
        </p:txBody>
      </p:sp>
      <p:sp>
        <p:nvSpPr>
          <p:cNvPr id="821" name="Google Shape;821;gb854e6c634_0_29"/>
          <p:cNvSpPr txBox="1"/>
          <p:nvPr>
            <p:ph idx="1" type="body"/>
          </p:nvPr>
        </p:nvSpPr>
        <p:spPr>
          <a:xfrm>
            <a:off x="469025" y="1165325"/>
            <a:ext cx="7728300" cy="2676300"/>
          </a:xfrm>
          <a:prstGeom prst="rect">
            <a:avLst/>
          </a:prstGeom>
          <a:noFill/>
          <a:ln>
            <a:noFill/>
          </a:ln>
        </p:spPr>
        <p:txBody>
          <a:bodyPr anchorCtr="0" anchor="t" bIns="68575" lIns="68575" spcFirstLastPara="1" rIns="68575" wrap="square" tIns="68575">
            <a:noAutofit/>
          </a:bodyPr>
          <a:lstStyle/>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Association analysis is a hot topic in data science right now. </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By discovering relationships between items within large quantities or networks of data. </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Discovering patterns in </a:t>
            </a:r>
            <a:endParaRPr>
              <a:solidFill>
                <a:schemeClr val="dk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Healthcare</a:t>
            </a:r>
            <a:endParaRPr>
              <a:solidFill>
                <a:schemeClr val="dk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Transportation, or survey-based data.</a:t>
            </a:r>
            <a:endParaRPr>
              <a:solidFill>
                <a:schemeClr val="dk1"/>
              </a:solidFill>
              <a:latin typeface="Montserrat Medium"/>
              <a:ea typeface="Montserrat Medium"/>
              <a:cs typeface="Montserrat Medium"/>
              <a:sym typeface="Montserrat Medium"/>
            </a:endParaRPr>
          </a:p>
        </p:txBody>
      </p:sp>
      <p:cxnSp>
        <p:nvCxnSpPr>
          <p:cNvPr id="822" name="Google Shape;822;gb854e6c634_0_29"/>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xEl>
                                              <p:pRg end="0" st="0"/>
                                            </p:txEl>
                                          </p:spTgt>
                                        </p:tgtEl>
                                        <p:attrNameLst>
                                          <p:attrName>style.visibility</p:attrName>
                                        </p:attrNameLst>
                                      </p:cBhvr>
                                      <p:to>
                                        <p:strVal val="visible"/>
                                      </p:to>
                                    </p:set>
                                    <p:animEffect filter="fade" transition="in">
                                      <p:cBhvr>
                                        <p:cTn dur="300"/>
                                        <p:tgtEl>
                                          <p:spTgt spid="8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xEl>
                                              <p:pRg end="1" st="1"/>
                                            </p:txEl>
                                          </p:spTgt>
                                        </p:tgtEl>
                                        <p:attrNameLst>
                                          <p:attrName>style.visibility</p:attrName>
                                        </p:attrNameLst>
                                      </p:cBhvr>
                                      <p:to>
                                        <p:strVal val="visible"/>
                                      </p:to>
                                    </p:set>
                                    <p:animEffect filter="fade" transition="in">
                                      <p:cBhvr>
                                        <p:cTn dur="300"/>
                                        <p:tgtEl>
                                          <p:spTgt spid="8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xEl>
                                              <p:pRg end="2" st="2"/>
                                            </p:txEl>
                                          </p:spTgt>
                                        </p:tgtEl>
                                        <p:attrNameLst>
                                          <p:attrName>style.visibility</p:attrName>
                                        </p:attrNameLst>
                                      </p:cBhvr>
                                      <p:to>
                                        <p:strVal val="visible"/>
                                      </p:to>
                                    </p:set>
                                    <p:animEffect filter="fade" transition="in">
                                      <p:cBhvr>
                                        <p:cTn dur="300"/>
                                        <p:tgtEl>
                                          <p:spTgt spid="8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xEl>
                                              <p:pRg end="3" st="3"/>
                                            </p:txEl>
                                          </p:spTgt>
                                        </p:tgtEl>
                                        <p:attrNameLst>
                                          <p:attrName>style.visibility</p:attrName>
                                        </p:attrNameLst>
                                      </p:cBhvr>
                                      <p:to>
                                        <p:strVal val="visible"/>
                                      </p:to>
                                    </p:set>
                                    <p:animEffect filter="fade" transition="in">
                                      <p:cBhvr>
                                        <p:cTn dur="300"/>
                                        <p:tgtEl>
                                          <p:spTgt spid="82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xEl>
                                              <p:pRg end="4" st="4"/>
                                            </p:txEl>
                                          </p:spTgt>
                                        </p:tgtEl>
                                        <p:attrNameLst>
                                          <p:attrName>style.visibility</p:attrName>
                                        </p:attrNameLst>
                                      </p:cBhvr>
                                      <p:to>
                                        <p:strVal val="visible"/>
                                      </p:to>
                                    </p:set>
                                    <p:animEffect filter="fade" transition="in">
                                      <p:cBhvr>
                                        <p:cTn dur="300"/>
                                        <p:tgtEl>
                                          <p:spTgt spid="82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gb854e6c634_0_36"/>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highlight>
                  <a:srgbClr val="FFFFFF"/>
                </a:highlight>
                <a:latin typeface="Montserrat ExtraBold"/>
                <a:ea typeface="Montserrat ExtraBold"/>
                <a:cs typeface="Montserrat ExtraBold"/>
                <a:sym typeface="Montserrat ExtraBold"/>
              </a:rPr>
              <a:t>Association Analysis</a:t>
            </a:r>
            <a:endParaRPr sz="2400">
              <a:solidFill>
                <a:schemeClr val="dk1"/>
              </a:solidFill>
              <a:highlight>
                <a:srgbClr val="FFFFFF"/>
              </a:highlight>
              <a:latin typeface="Montserrat ExtraBold"/>
              <a:ea typeface="Montserrat ExtraBold"/>
              <a:cs typeface="Montserrat ExtraBold"/>
              <a:sym typeface="Montserrat ExtraBold"/>
            </a:endParaRPr>
          </a:p>
        </p:txBody>
      </p:sp>
      <p:sp>
        <p:nvSpPr>
          <p:cNvPr id="828" name="Google Shape;828;gb854e6c634_0_36"/>
          <p:cNvSpPr txBox="1"/>
          <p:nvPr>
            <p:ph idx="1" type="body"/>
          </p:nvPr>
        </p:nvSpPr>
        <p:spPr>
          <a:xfrm>
            <a:off x="469025" y="1436575"/>
            <a:ext cx="7457100" cy="2405100"/>
          </a:xfrm>
          <a:prstGeom prst="rect">
            <a:avLst/>
          </a:prstGeom>
          <a:noFill/>
          <a:ln>
            <a:noFill/>
          </a:ln>
        </p:spPr>
        <p:txBody>
          <a:bodyPr anchorCtr="0" anchor="t" bIns="68575" lIns="68575" spcFirstLastPara="1" rIns="68575" wrap="square" tIns="68575">
            <a:noAutofit/>
          </a:bodyPr>
          <a:lstStyle/>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The relationships may be represented </a:t>
            </a:r>
            <a:endParaRPr>
              <a:solidFill>
                <a:schemeClr val="dk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{A} → {B}, where the two items </a:t>
            </a:r>
            <a:endParaRPr>
              <a:solidFill>
                <a:schemeClr val="dk1"/>
              </a:solidFill>
              <a:latin typeface="Montserrat Medium"/>
              <a:ea typeface="Montserrat Medium"/>
              <a:cs typeface="Montserrat Medium"/>
              <a:sym typeface="Montserrat Medium"/>
            </a:endParaRPr>
          </a:p>
          <a:p>
            <a:pPr indent="0" lvl="0" marL="914400" rtl="0" algn="l">
              <a:lnSpc>
                <a:spcPct val="150000"/>
              </a:lnSpc>
              <a:spcBef>
                <a:spcPts val="0"/>
              </a:spcBef>
              <a:spcAft>
                <a:spcPts val="0"/>
              </a:spcAft>
              <a:buNone/>
            </a:pPr>
            <a:r>
              <a:rPr lang="en-GB">
                <a:solidFill>
                  <a:schemeClr val="dk1"/>
                </a:solidFill>
                <a:latin typeface="Montserrat Medium"/>
                <a:ea typeface="Montserrat Medium"/>
                <a:cs typeface="Montserrat Medium"/>
                <a:sym typeface="Montserrat Medium"/>
              </a:rPr>
              <a:t>Where, A and B exhibit some sort of relationship.</a:t>
            </a:r>
            <a:endParaRPr>
              <a:solidFill>
                <a:schemeClr val="dk1"/>
              </a:solidFill>
              <a:latin typeface="Montserrat Medium"/>
              <a:ea typeface="Montserrat Medium"/>
              <a:cs typeface="Montserrat Medium"/>
              <a:sym typeface="Montserrat Medium"/>
            </a:endParaRPr>
          </a:p>
        </p:txBody>
      </p:sp>
      <p:cxnSp>
        <p:nvCxnSpPr>
          <p:cNvPr id="829" name="Google Shape;829;gb854e6c634_0_36"/>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
                                            <p:txEl>
                                              <p:pRg end="0" st="0"/>
                                            </p:txEl>
                                          </p:spTgt>
                                        </p:tgtEl>
                                        <p:attrNameLst>
                                          <p:attrName>style.visibility</p:attrName>
                                        </p:attrNameLst>
                                      </p:cBhvr>
                                      <p:to>
                                        <p:strVal val="visible"/>
                                      </p:to>
                                    </p:set>
                                    <p:animEffect filter="fade" transition="in">
                                      <p:cBhvr>
                                        <p:cTn dur="300"/>
                                        <p:tgtEl>
                                          <p:spTgt spid="8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
                                            <p:txEl>
                                              <p:pRg end="1" st="1"/>
                                            </p:txEl>
                                          </p:spTgt>
                                        </p:tgtEl>
                                        <p:attrNameLst>
                                          <p:attrName>style.visibility</p:attrName>
                                        </p:attrNameLst>
                                      </p:cBhvr>
                                      <p:to>
                                        <p:strVal val="visible"/>
                                      </p:to>
                                    </p:set>
                                    <p:animEffect filter="fade" transition="in">
                                      <p:cBhvr>
                                        <p:cTn dur="300"/>
                                        <p:tgtEl>
                                          <p:spTgt spid="8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
                                            <p:txEl>
                                              <p:pRg end="2" st="2"/>
                                            </p:txEl>
                                          </p:spTgt>
                                        </p:tgtEl>
                                        <p:attrNameLst>
                                          <p:attrName>style.visibility</p:attrName>
                                        </p:attrNameLst>
                                      </p:cBhvr>
                                      <p:to>
                                        <p:strVal val="visible"/>
                                      </p:to>
                                    </p:set>
                                    <p:animEffect filter="fade" transition="in">
                                      <p:cBhvr>
                                        <p:cTn dur="300"/>
                                        <p:tgtEl>
                                          <p:spTgt spid="82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ge8b07285a6_0_0"/>
          <p:cNvSpPr txBox="1"/>
          <p:nvPr>
            <p:ph idx="1" type="body"/>
          </p:nvPr>
        </p:nvSpPr>
        <p:spPr>
          <a:xfrm>
            <a:off x="311700" y="1521625"/>
            <a:ext cx="8428800" cy="5880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None/>
            </a:pPr>
            <a:r>
              <a:rPr lang="en-GB" sz="2200">
                <a:solidFill>
                  <a:schemeClr val="dk1"/>
                </a:solidFill>
                <a:latin typeface="Montserrat ExtraBold"/>
                <a:ea typeface="Montserrat ExtraBold"/>
                <a:cs typeface="Montserrat ExtraBold"/>
                <a:sym typeface="Montserrat ExtraBold"/>
              </a:rPr>
              <a:t>C01S07L02. Association Rule Learning</a:t>
            </a:r>
            <a:endParaRPr sz="2200">
              <a:solidFill>
                <a:schemeClr val="dk1"/>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4">
                                            <p:txEl>
                                              <p:pRg end="0" st="0"/>
                                            </p:txEl>
                                          </p:spTgt>
                                        </p:tgtEl>
                                        <p:attrNameLst>
                                          <p:attrName>style.visibility</p:attrName>
                                        </p:attrNameLst>
                                      </p:cBhvr>
                                      <p:to>
                                        <p:strVal val="visible"/>
                                      </p:to>
                                    </p:set>
                                    <p:animEffect filter="fade" transition="in">
                                      <p:cBhvr>
                                        <p:cTn dur="300"/>
                                        <p:tgtEl>
                                          <p:spTgt spid="83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ge8b07285a6_4_5"/>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highlight>
                  <a:srgbClr val="FFFFFF"/>
                </a:highlight>
                <a:latin typeface="Montserrat ExtraBold"/>
                <a:ea typeface="Montserrat ExtraBold"/>
                <a:cs typeface="Montserrat ExtraBold"/>
                <a:sym typeface="Montserrat ExtraBold"/>
              </a:rPr>
              <a:t>Association Analysis</a:t>
            </a:r>
            <a:endParaRPr sz="2400">
              <a:solidFill>
                <a:schemeClr val="dk1"/>
              </a:solidFill>
              <a:highlight>
                <a:srgbClr val="FFFFFF"/>
              </a:highlight>
              <a:latin typeface="Montserrat ExtraBold"/>
              <a:ea typeface="Montserrat ExtraBold"/>
              <a:cs typeface="Montserrat ExtraBold"/>
              <a:sym typeface="Montserrat ExtraBold"/>
            </a:endParaRPr>
          </a:p>
        </p:txBody>
      </p:sp>
      <p:sp>
        <p:nvSpPr>
          <p:cNvPr id="840" name="Google Shape;840;ge8b07285a6_4_5"/>
          <p:cNvSpPr txBox="1"/>
          <p:nvPr>
            <p:ph idx="1" type="body"/>
          </p:nvPr>
        </p:nvSpPr>
        <p:spPr>
          <a:xfrm>
            <a:off x="469025" y="1225600"/>
            <a:ext cx="7457100" cy="2616000"/>
          </a:xfrm>
          <a:prstGeom prst="rect">
            <a:avLst/>
          </a:prstGeom>
          <a:noFill/>
          <a:ln>
            <a:noFill/>
          </a:ln>
        </p:spPr>
        <p:txBody>
          <a:bodyPr anchorCtr="0" anchor="t" bIns="68575" lIns="68575" spcFirstLastPara="1" rIns="68575" wrap="square" tIns="68575">
            <a:noAutofit/>
          </a:bodyPr>
          <a:lstStyle/>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Relationships can take two forms:</a:t>
            </a:r>
            <a:endParaRPr>
              <a:solidFill>
                <a:schemeClr val="dk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Frequent itemsets</a:t>
            </a:r>
            <a:endParaRPr>
              <a:solidFill>
                <a:schemeClr val="dk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Association rules. </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Collection of items that frequently occur together.</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Suggest that a strong relationship exists between two items.</a:t>
            </a:r>
            <a:endParaRPr>
              <a:solidFill>
                <a:schemeClr val="dk1"/>
              </a:solidFill>
              <a:latin typeface="Montserrat Medium"/>
              <a:ea typeface="Montserrat Medium"/>
              <a:cs typeface="Montserrat Medium"/>
              <a:sym typeface="Montserrat Medium"/>
            </a:endParaRPr>
          </a:p>
        </p:txBody>
      </p:sp>
      <p:cxnSp>
        <p:nvCxnSpPr>
          <p:cNvPr id="841" name="Google Shape;841;ge8b07285a6_4_5"/>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0">
                                            <p:txEl>
                                              <p:pRg end="0" st="0"/>
                                            </p:txEl>
                                          </p:spTgt>
                                        </p:tgtEl>
                                        <p:attrNameLst>
                                          <p:attrName>style.visibility</p:attrName>
                                        </p:attrNameLst>
                                      </p:cBhvr>
                                      <p:to>
                                        <p:strVal val="visible"/>
                                      </p:to>
                                    </p:set>
                                    <p:animEffect filter="fade" transition="in">
                                      <p:cBhvr>
                                        <p:cTn dur="300"/>
                                        <p:tgtEl>
                                          <p:spTgt spid="8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0">
                                            <p:txEl>
                                              <p:pRg end="1" st="1"/>
                                            </p:txEl>
                                          </p:spTgt>
                                        </p:tgtEl>
                                        <p:attrNameLst>
                                          <p:attrName>style.visibility</p:attrName>
                                        </p:attrNameLst>
                                      </p:cBhvr>
                                      <p:to>
                                        <p:strVal val="visible"/>
                                      </p:to>
                                    </p:set>
                                    <p:animEffect filter="fade" transition="in">
                                      <p:cBhvr>
                                        <p:cTn dur="300"/>
                                        <p:tgtEl>
                                          <p:spTgt spid="8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0">
                                            <p:txEl>
                                              <p:pRg end="2" st="2"/>
                                            </p:txEl>
                                          </p:spTgt>
                                        </p:tgtEl>
                                        <p:attrNameLst>
                                          <p:attrName>style.visibility</p:attrName>
                                        </p:attrNameLst>
                                      </p:cBhvr>
                                      <p:to>
                                        <p:strVal val="visible"/>
                                      </p:to>
                                    </p:set>
                                    <p:animEffect filter="fade" transition="in">
                                      <p:cBhvr>
                                        <p:cTn dur="300"/>
                                        <p:tgtEl>
                                          <p:spTgt spid="8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0">
                                            <p:txEl>
                                              <p:pRg end="3" st="3"/>
                                            </p:txEl>
                                          </p:spTgt>
                                        </p:tgtEl>
                                        <p:attrNameLst>
                                          <p:attrName>style.visibility</p:attrName>
                                        </p:attrNameLst>
                                      </p:cBhvr>
                                      <p:to>
                                        <p:strVal val="visible"/>
                                      </p:to>
                                    </p:set>
                                    <p:animEffect filter="fade" transition="in">
                                      <p:cBhvr>
                                        <p:cTn dur="300"/>
                                        <p:tgtEl>
                                          <p:spTgt spid="8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0">
                                            <p:txEl>
                                              <p:pRg end="4" st="4"/>
                                            </p:txEl>
                                          </p:spTgt>
                                        </p:tgtEl>
                                        <p:attrNameLst>
                                          <p:attrName>style.visibility</p:attrName>
                                        </p:attrNameLst>
                                      </p:cBhvr>
                                      <p:to>
                                        <p:strVal val="visible"/>
                                      </p:to>
                                    </p:set>
                                    <p:animEffect filter="fade" transition="in">
                                      <p:cBhvr>
                                        <p:cTn dur="300"/>
                                        <p:tgtEl>
                                          <p:spTgt spid="84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ge8b07285a6_4_11"/>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highlight>
                  <a:srgbClr val="FFFFFF"/>
                </a:highlight>
                <a:latin typeface="Montserrat ExtraBold"/>
                <a:ea typeface="Montserrat ExtraBold"/>
                <a:cs typeface="Montserrat ExtraBold"/>
                <a:sym typeface="Montserrat ExtraBold"/>
              </a:rPr>
              <a:t>Association Analysis</a:t>
            </a:r>
            <a:endParaRPr sz="2400">
              <a:solidFill>
                <a:schemeClr val="dk1"/>
              </a:solidFill>
              <a:highlight>
                <a:srgbClr val="FFFFFF"/>
              </a:highlight>
              <a:latin typeface="Montserrat ExtraBold"/>
              <a:ea typeface="Montserrat ExtraBold"/>
              <a:cs typeface="Montserrat ExtraBold"/>
              <a:sym typeface="Montserrat ExtraBold"/>
            </a:endParaRPr>
          </a:p>
        </p:txBody>
      </p:sp>
      <p:sp>
        <p:nvSpPr>
          <p:cNvPr id="847" name="Google Shape;847;ge8b07285a6_4_11"/>
          <p:cNvSpPr txBox="1"/>
          <p:nvPr>
            <p:ph idx="1" type="body"/>
          </p:nvPr>
        </p:nvSpPr>
        <p:spPr>
          <a:xfrm>
            <a:off x="469025" y="1225600"/>
            <a:ext cx="4061700" cy="22602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i="1" lang="en-GB">
                <a:solidFill>
                  <a:schemeClr val="dk1"/>
                </a:solidFill>
                <a:latin typeface="Montserrat"/>
                <a:ea typeface="Montserrat"/>
                <a:cs typeface="Montserrat"/>
                <a:sym typeface="Montserrat"/>
              </a:rPr>
              <a:t>Example:</a:t>
            </a:r>
            <a:endParaRPr b="1" i="1">
              <a:solidFill>
                <a:schemeClr val="dk1"/>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L</a:t>
            </a:r>
            <a:r>
              <a:rPr lang="en-GB">
                <a:solidFill>
                  <a:schemeClr val="dk1"/>
                </a:solidFill>
                <a:latin typeface="Montserrat Medium"/>
                <a:ea typeface="Montserrat Medium"/>
                <a:cs typeface="Montserrat Medium"/>
                <a:sym typeface="Montserrat Medium"/>
              </a:rPr>
              <a:t>ist of items bought by different customers from a grocery store.</a:t>
            </a:r>
            <a:endParaRPr>
              <a:solidFill>
                <a:schemeClr val="dk1"/>
              </a:solidFill>
              <a:latin typeface="Montserrat Medium"/>
              <a:ea typeface="Montserrat Medium"/>
              <a:cs typeface="Montserrat Medium"/>
              <a:sym typeface="Montserrat Medium"/>
            </a:endParaRPr>
          </a:p>
        </p:txBody>
      </p:sp>
      <p:cxnSp>
        <p:nvCxnSpPr>
          <p:cNvPr id="848" name="Google Shape;848;ge8b07285a6_4_11"/>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pic>
        <p:nvPicPr>
          <p:cNvPr id="849" name="Google Shape;849;ge8b07285a6_4_11"/>
          <p:cNvPicPr preferRelativeResize="0"/>
          <p:nvPr/>
        </p:nvPicPr>
        <p:blipFill>
          <a:blip r:embed="rId3">
            <a:alphaModFix/>
          </a:blip>
          <a:stretch>
            <a:fillRect/>
          </a:stretch>
        </p:blipFill>
        <p:spPr>
          <a:xfrm>
            <a:off x="4753425" y="1108400"/>
            <a:ext cx="3514973" cy="2377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xEl>
                                              <p:pRg end="0" st="0"/>
                                            </p:txEl>
                                          </p:spTgt>
                                        </p:tgtEl>
                                        <p:attrNameLst>
                                          <p:attrName>style.visibility</p:attrName>
                                        </p:attrNameLst>
                                      </p:cBhvr>
                                      <p:to>
                                        <p:strVal val="visible"/>
                                      </p:to>
                                    </p:set>
                                    <p:animEffect filter="fade" transition="in">
                                      <p:cBhvr>
                                        <p:cTn dur="300"/>
                                        <p:tgtEl>
                                          <p:spTgt spid="8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xEl>
                                              <p:pRg end="1" st="1"/>
                                            </p:txEl>
                                          </p:spTgt>
                                        </p:tgtEl>
                                        <p:attrNameLst>
                                          <p:attrName>style.visibility</p:attrName>
                                        </p:attrNameLst>
                                      </p:cBhvr>
                                      <p:to>
                                        <p:strVal val="visible"/>
                                      </p:to>
                                    </p:set>
                                    <p:animEffect filter="fade" transition="in">
                                      <p:cBhvr>
                                        <p:cTn dur="300"/>
                                        <p:tgtEl>
                                          <p:spTgt spid="847">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e67bc87583_0_5"/>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Need of KDD or Data mining</a:t>
            </a:r>
            <a:endParaRPr sz="2400">
              <a:solidFill>
                <a:schemeClr val="dk1"/>
              </a:solidFill>
              <a:latin typeface="Montserrat ExtraBold"/>
              <a:ea typeface="Montserrat ExtraBold"/>
              <a:cs typeface="Montserrat ExtraBold"/>
              <a:sym typeface="Montserrat ExtraBold"/>
            </a:endParaRPr>
          </a:p>
        </p:txBody>
      </p:sp>
      <p:sp>
        <p:nvSpPr>
          <p:cNvPr id="115" name="Google Shape;115;ge67bc87583_0_5"/>
          <p:cNvSpPr txBox="1"/>
          <p:nvPr>
            <p:ph idx="1" type="body"/>
          </p:nvPr>
        </p:nvSpPr>
        <p:spPr>
          <a:xfrm>
            <a:off x="311700" y="1135850"/>
            <a:ext cx="7928700" cy="31635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Data is only valuable when you can parse, sort, and sift through it in order to extrapolate the actual value.</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Graphs, charts, and trends data models, pure data.</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The sheer volume of data and the speed with which it is collected makes sifting.</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To handle the vast amount of data that we now obtain.</a:t>
            </a:r>
            <a:endParaRPr sz="1700">
              <a:solidFill>
                <a:schemeClr val="dk1"/>
              </a:solidFill>
              <a:latin typeface="Montserrat Medium"/>
              <a:ea typeface="Montserrat Medium"/>
              <a:cs typeface="Montserrat Medium"/>
              <a:sym typeface="Montserrat Medium"/>
            </a:endParaRPr>
          </a:p>
        </p:txBody>
      </p:sp>
      <p:cxnSp>
        <p:nvCxnSpPr>
          <p:cNvPr id="116" name="Google Shape;116;ge67bc87583_0_5"/>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0" st="0"/>
                                            </p:txEl>
                                          </p:spTgt>
                                        </p:tgtEl>
                                        <p:attrNameLst>
                                          <p:attrName>style.visibility</p:attrName>
                                        </p:attrNameLst>
                                      </p:cBhvr>
                                      <p:to>
                                        <p:strVal val="visible"/>
                                      </p:to>
                                    </p:set>
                                    <p:animEffect filter="fade" transition="in">
                                      <p:cBhvr>
                                        <p:cTn dur="300"/>
                                        <p:tgtEl>
                                          <p:spTgt spid="1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1" st="1"/>
                                            </p:txEl>
                                          </p:spTgt>
                                        </p:tgtEl>
                                        <p:attrNameLst>
                                          <p:attrName>style.visibility</p:attrName>
                                        </p:attrNameLst>
                                      </p:cBhvr>
                                      <p:to>
                                        <p:strVal val="visible"/>
                                      </p:to>
                                    </p:set>
                                    <p:animEffect filter="fade" transition="in">
                                      <p:cBhvr>
                                        <p:cTn dur="300"/>
                                        <p:tgtEl>
                                          <p:spTgt spid="1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2" st="2"/>
                                            </p:txEl>
                                          </p:spTgt>
                                        </p:tgtEl>
                                        <p:attrNameLst>
                                          <p:attrName>style.visibility</p:attrName>
                                        </p:attrNameLst>
                                      </p:cBhvr>
                                      <p:to>
                                        <p:strVal val="visible"/>
                                      </p:to>
                                    </p:set>
                                    <p:animEffect filter="fade" transition="in">
                                      <p:cBhvr>
                                        <p:cTn dur="300"/>
                                        <p:tgtEl>
                                          <p:spTgt spid="1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3" st="3"/>
                                            </p:txEl>
                                          </p:spTgt>
                                        </p:tgtEl>
                                        <p:attrNameLst>
                                          <p:attrName>style.visibility</p:attrName>
                                        </p:attrNameLst>
                                      </p:cBhvr>
                                      <p:to>
                                        <p:strVal val="visible"/>
                                      </p:to>
                                    </p:set>
                                    <p:animEffect filter="fade" transition="in">
                                      <p:cBhvr>
                                        <p:cTn dur="300"/>
                                        <p:tgtEl>
                                          <p:spTgt spid="11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ge8b07285a6_4_24"/>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highlight>
                  <a:srgbClr val="FFFFFF"/>
                </a:highlight>
                <a:latin typeface="Montserrat ExtraBold"/>
                <a:ea typeface="Montserrat ExtraBold"/>
                <a:cs typeface="Montserrat ExtraBold"/>
                <a:sym typeface="Montserrat ExtraBold"/>
              </a:rPr>
              <a:t>Association Analysis</a:t>
            </a:r>
            <a:endParaRPr sz="2400">
              <a:solidFill>
                <a:schemeClr val="dk1"/>
              </a:solidFill>
              <a:highlight>
                <a:srgbClr val="FFFFFF"/>
              </a:highlight>
              <a:latin typeface="Montserrat ExtraBold"/>
              <a:ea typeface="Montserrat ExtraBold"/>
              <a:cs typeface="Montserrat ExtraBold"/>
              <a:sym typeface="Montserrat ExtraBold"/>
            </a:endParaRPr>
          </a:p>
        </p:txBody>
      </p:sp>
      <p:sp>
        <p:nvSpPr>
          <p:cNvPr id="855" name="Google Shape;855;ge8b07285a6_4_24"/>
          <p:cNvSpPr txBox="1"/>
          <p:nvPr>
            <p:ph idx="1" type="body"/>
          </p:nvPr>
        </p:nvSpPr>
        <p:spPr>
          <a:xfrm>
            <a:off x="469025" y="1225600"/>
            <a:ext cx="7457100" cy="26160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lang="en-GB">
                <a:solidFill>
                  <a:schemeClr val="dk1"/>
                </a:solidFill>
                <a:latin typeface="Montserrat Medium"/>
                <a:ea typeface="Montserrat Medium"/>
                <a:cs typeface="Montserrat Medium"/>
                <a:sym typeface="Montserrat Medium"/>
              </a:rPr>
              <a:t>Three types of algorithms:</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AutoNum type="arabicPeriod"/>
            </a:pPr>
            <a:r>
              <a:rPr lang="en-GB">
                <a:solidFill>
                  <a:schemeClr val="dk1"/>
                </a:solidFill>
                <a:latin typeface="Montserrat Medium"/>
                <a:ea typeface="Montserrat Medium"/>
                <a:cs typeface="Montserrat Medium"/>
                <a:sym typeface="Montserrat Medium"/>
              </a:rPr>
              <a:t>Apriori Algorithm.</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AutoNum type="arabicPeriod"/>
            </a:pPr>
            <a:r>
              <a:rPr lang="en-GB">
                <a:solidFill>
                  <a:schemeClr val="dk1"/>
                </a:solidFill>
                <a:latin typeface="Montserrat Medium"/>
                <a:ea typeface="Montserrat Medium"/>
                <a:cs typeface="Montserrat Medium"/>
                <a:sym typeface="Montserrat Medium"/>
              </a:rPr>
              <a:t>Eclat.</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AutoNum type="arabicPeriod"/>
            </a:pPr>
            <a:r>
              <a:rPr lang="en-GB">
                <a:solidFill>
                  <a:schemeClr val="dk1"/>
                </a:solidFill>
                <a:latin typeface="Montserrat Medium"/>
                <a:ea typeface="Montserrat Medium"/>
                <a:cs typeface="Montserrat Medium"/>
                <a:sym typeface="Montserrat Medium"/>
              </a:rPr>
              <a:t>F-P Growth Algorithm.</a:t>
            </a:r>
            <a:endParaRPr>
              <a:solidFill>
                <a:schemeClr val="dk1"/>
              </a:solidFill>
              <a:latin typeface="Montserrat Medium"/>
              <a:ea typeface="Montserrat Medium"/>
              <a:cs typeface="Montserrat Medium"/>
              <a:sym typeface="Montserrat Medium"/>
            </a:endParaRPr>
          </a:p>
        </p:txBody>
      </p:sp>
      <p:cxnSp>
        <p:nvCxnSpPr>
          <p:cNvPr id="856" name="Google Shape;856;ge8b07285a6_4_24"/>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5">
                                            <p:txEl>
                                              <p:pRg end="0" st="0"/>
                                            </p:txEl>
                                          </p:spTgt>
                                        </p:tgtEl>
                                        <p:attrNameLst>
                                          <p:attrName>style.visibility</p:attrName>
                                        </p:attrNameLst>
                                      </p:cBhvr>
                                      <p:to>
                                        <p:strVal val="visible"/>
                                      </p:to>
                                    </p:set>
                                    <p:animEffect filter="fade" transition="in">
                                      <p:cBhvr>
                                        <p:cTn dur="300"/>
                                        <p:tgtEl>
                                          <p:spTgt spid="8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5">
                                            <p:txEl>
                                              <p:pRg end="1" st="1"/>
                                            </p:txEl>
                                          </p:spTgt>
                                        </p:tgtEl>
                                        <p:attrNameLst>
                                          <p:attrName>style.visibility</p:attrName>
                                        </p:attrNameLst>
                                      </p:cBhvr>
                                      <p:to>
                                        <p:strVal val="visible"/>
                                      </p:to>
                                    </p:set>
                                    <p:animEffect filter="fade" transition="in">
                                      <p:cBhvr>
                                        <p:cTn dur="300"/>
                                        <p:tgtEl>
                                          <p:spTgt spid="8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5">
                                            <p:txEl>
                                              <p:pRg end="2" st="2"/>
                                            </p:txEl>
                                          </p:spTgt>
                                        </p:tgtEl>
                                        <p:attrNameLst>
                                          <p:attrName>style.visibility</p:attrName>
                                        </p:attrNameLst>
                                      </p:cBhvr>
                                      <p:to>
                                        <p:strVal val="visible"/>
                                      </p:to>
                                    </p:set>
                                    <p:animEffect filter="fade" transition="in">
                                      <p:cBhvr>
                                        <p:cTn dur="300"/>
                                        <p:tgtEl>
                                          <p:spTgt spid="8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5">
                                            <p:txEl>
                                              <p:pRg end="3" st="3"/>
                                            </p:txEl>
                                          </p:spTgt>
                                        </p:tgtEl>
                                        <p:attrNameLst>
                                          <p:attrName>style.visibility</p:attrName>
                                        </p:attrNameLst>
                                      </p:cBhvr>
                                      <p:to>
                                        <p:strVal val="visible"/>
                                      </p:to>
                                    </p:set>
                                    <p:animEffect filter="fade" transition="in">
                                      <p:cBhvr>
                                        <p:cTn dur="300"/>
                                        <p:tgtEl>
                                          <p:spTgt spid="85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ge8b07285a6_4_30"/>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highlight>
                  <a:srgbClr val="FFFFFF"/>
                </a:highlight>
                <a:latin typeface="Montserrat ExtraBold"/>
                <a:ea typeface="Montserrat ExtraBold"/>
                <a:cs typeface="Montserrat ExtraBold"/>
                <a:sym typeface="Montserrat ExtraBold"/>
              </a:rPr>
              <a:t>How it works?</a:t>
            </a:r>
            <a:endParaRPr sz="2400">
              <a:solidFill>
                <a:schemeClr val="dk1"/>
              </a:solidFill>
              <a:highlight>
                <a:srgbClr val="FFFFFF"/>
              </a:highlight>
              <a:latin typeface="Montserrat ExtraBold"/>
              <a:ea typeface="Montserrat ExtraBold"/>
              <a:cs typeface="Montserrat ExtraBold"/>
              <a:sym typeface="Montserrat ExtraBold"/>
            </a:endParaRPr>
          </a:p>
        </p:txBody>
      </p:sp>
      <p:sp>
        <p:nvSpPr>
          <p:cNvPr id="862" name="Google Shape;862;ge8b07285a6_4_30"/>
          <p:cNvSpPr txBox="1"/>
          <p:nvPr>
            <p:ph idx="1" type="body"/>
          </p:nvPr>
        </p:nvSpPr>
        <p:spPr>
          <a:xfrm>
            <a:off x="469025" y="1225600"/>
            <a:ext cx="6342000" cy="2616000"/>
          </a:xfrm>
          <a:prstGeom prst="rect">
            <a:avLst/>
          </a:prstGeom>
          <a:noFill/>
          <a:ln>
            <a:noFill/>
          </a:ln>
        </p:spPr>
        <p:txBody>
          <a:bodyPr anchorCtr="0" anchor="t" bIns="68575" lIns="68575" spcFirstLastPara="1" rIns="68575" wrap="square" tIns="68575">
            <a:noAutofit/>
          </a:bodyPr>
          <a:lstStyle/>
          <a:p>
            <a:pPr indent="-342900" lvl="0" marL="457200" rtl="0" algn="l">
              <a:lnSpc>
                <a:spcPct val="150000"/>
              </a:lnSpc>
              <a:spcBef>
                <a:spcPts val="0"/>
              </a:spcBef>
              <a:spcAft>
                <a:spcPts val="0"/>
              </a:spcAft>
              <a:buClr>
                <a:schemeClr val="dk1"/>
              </a:buClr>
              <a:buSzPts val="1800"/>
              <a:buFont typeface="Montserrat Medium"/>
              <a:buAutoNum type="arabicPeriod"/>
            </a:pPr>
            <a:r>
              <a:rPr lang="en-GB">
                <a:solidFill>
                  <a:schemeClr val="dk1"/>
                </a:solidFill>
                <a:latin typeface="Montserrat Medium"/>
                <a:ea typeface="Montserrat Medium"/>
                <a:cs typeface="Montserrat Medium"/>
                <a:sym typeface="Montserrat Medium"/>
              </a:rPr>
              <a:t>Concept of If and Else Statement, such as if A then B.</a:t>
            </a:r>
            <a:endParaRPr>
              <a:solidFill>
                <a:schemeClr val="dk1"/>
              </a:solidFill>
              <a:latin typeface="Montserrat Medium"/>
              <a:ea typeface="Montserrat Medium"/>
              <a:cs typeface="Montserrat Medium"/>
              <a:sym typeface="Montserrat Medium"/>
            </a:endParaRPr>
          </a:p>
          <a:p>
            <a:pPr indent="-342900" lvl="0" marL="457200" rtl="0" algn="just">
              <a:lnSpc>
                <a:spcPct val="150000"/>
              </a:lnSpc>
              <a:spcBef>
                <a:spcPts val="0"/>
              </a:spcBef>
              <a:spcAft>
                <a:spcPts val="0"/>
              </a:spcAft>
              <a:buClr>
                <a:schemeClr val="dk1"/>
              </a:buClr>
              <a:buSzPts val="1800"/>
              <a:buFont typeface="Montserrat Medium"/>
              <a:buAutoNum type="arabicPeriod"/>
            </a:pPr>
            <a:r>
              <a:rPr lang="en-GB">
                <a:solidFill>
                  <a:schemeClr val="dk1"/>
                </a:solidFill>
                <a:latin typeface="Montserrat Medium"/>
                <a:ea typeface="Montserrat Medium"/>
                <a:cs typeface="Montserrat Medium"/>
                <a:sym typeface="Montserrat Medium"/>
              </a:rPr>
              <a:t>‘If’ element is called ‘antecedent’.</a:t>
            </a:r>
            <a:endParaRPr>
              <a:solidFill>
                <a:schemeClr val="dk1"/>
              </a:solidFill>
              <a:latin typeface="Montserrat Medium"/>
              <a:ea typeface="Montserrat Medium"/>
              <a:cs typeface="Montserrat Medium"/>
              <a:sym typeface="Montserrat Medium"/>
            </a:endParaRPr>
          </a:p>
          <a:p>
            <a:pPr indent="-342900" lvl="0" marL="457200" rtl="0" algn="just">
              <a:lnSpc>
                <a:spcPct val="150000"/>
              </a:lnSpc>
              <a:spcBef>
                <a:spcPts val="0"/>
              </a:spcBef>
              <a:spcAft>
                <a:spcPts val="0"/>
              </a:spcAft>
              <a:buClr>
                <a:schemeClr val="dk1"/>
              </a:buClr>
              <a:buSzPts val="1800"/>
              <a:buFont typeface="Montserrat Medium"/>
              <a:buAutoNum type="arabicPeriod"/>
            </a:pPr>
            <a:r>
              <a:rPr lang="en-GB">
                <a:solidFill>
                  <a:schemeClr val="dk1"/>
                </a:solidFill>
                <a:latin typeface="Montserrat Medium"/>
                <a:ea typeface="Montserrat Medium"/>
                <a:cs typeface="Montserrat Medium"/>
                <a:sym typeface="Montserrat Medium"/>
              </a:rPr>
              <a:t>‘Then’ statement is called Consequent. </a:t>
            </a:r>
            <a:endParaRPr>
              <a:solidFill>
                <a:schemeClr val="dk1"/>
              </a:solidFill>
              <a:latin typeface="Montserrat Medium"/>
              <a:ea typeface="Montserrat Medium"/>
              <a:cs typeface="Montserrat Medium"/>
              <a:sym typeface="Montserrat Medium"/>
            </a:endParaRPr>
          </a:p>
          <a:p>
            <a:pPr indent="-342900" lvl="0" marL="457200" rtl="0" algn="just">
              <a:lnSpc>
                <a:spcPct val="150000"/>
              </a:lnSpc>
              <a:spcBef>
                <a:spcPts val="0"/>
              </a:spcBef>
              <a:spcAft>
                <a:spcPts val="0"/>
              </a:spcAft>
              <a:buClr>
                <a:schemeClr val="dk1"/>
              </a:buClr>
              <a:buSzPts val="1800"/>
              <a:buFont typeface="Montserrat Medium"/>
              <a:buAutoNum type="arabicPeriod"/>
            </a:pPr>
            <a:r>
              <a:rPr lang="en-GB">
                <a:solidFill>
                  <a:schemeClr val="dk1"/>
                </a:solidFill>
                <a:latin typeface="Montserrat Medium"/>
                <a:ea typeface="Montserrat Medium"/>
                <a:cs typeface="Montserrat Medium"/>
                <a:sym typeface="Montserrat Medium"/>
              </a:rPr>
              <a:t>Find out some association or </a:t>
            </a:r>
            <a:r>
              <a:rPr lang="en-GB">
                <a:solidFill>
                  <a:schemeClr val="dk1"/>
                </a:solidFill>
                <a:latin typeface="Montserrat Medium"/>
                <a:ea typeface="Montserrat Medium"/>
                <a:cs typeface="Montserrat Medium"/>
                <a:sym typeface="Montserrat Medium"/>
              </a:rPr>
              <a:t>correlation</a:t>
            </a:r>
            <a:r>
              <a:rPr lang="en-GB">
                <a:solidFill>
                  <a:schemeClr val="dk1"/>
                </a:solidFill>
                <a:latin typeface="Montserrat Medium"/>
                <a:ea typeface="Montserrat Medium"/>
                <a:cs typeface="Montserrat Medium"/>
                <a:sym typeface="Montserrat Medium"/>
              </a:rPr>
              <a:t> between two items is known </a:t>
            </a:r>
            <a:r>
              <a:rPr i="1" lang="en-GB">
                <a:solidFill>
                  <a:schemeClr val="dk1"/>
                </a:solidFill>
                <a:latin typeface="Montserrat Medium"/>
                <a:ea typeface="Montserrat Medium"/>
                <a:cs typeface="Montserrat Medium"/>
                <a:sym typeface="Montserrat Medium"/>
              </a:rPr>
              <a:t>as single cardinality</a:t>
            </a:r>
            <a:r>
              <a:rPr lang="en-GB">
                <a:solidFill>
                  <a:schemeClr val="dk1"/>
                </a:solidFill>
                <a:latin typeface="Montserrat Medium"/>
                <a:ea typeface="Montserrat Medium"/>
                <a:cs typeface="Montserrat Medium"/>
                <a:sym typeface="Montserrat Medium"/>
              </a:rPr>
              <a:t>.</a:t>
            </a:r>
            <a:endParaRPr>
              <a:solidFill>
                <a:schemeClr val="dk1"/>
              </a:solidFill>
              <a:latin typeface="Montserrat Medium"/>
              <a:ea typeface="Montserrat Medium"/>
              <a:cs typeface="Montserrat Medium"/>
              <a:sym typeface="Montserrat Medium"/>
            </a:endParaRPr>
          </a:p>
        </p:txBody>
      </p:sp>
      <p:cxnSp>
        <p:nvCxnSpPr>
          <p:cNvPr id="863" name="Google Shape;863;ge8b07285a6_4_30"/>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pic>
        <p:nvPicPr>
          <p:cNvPr id="864" name="Google Shape;864;ge8b07285a6_4_30"/>
          <p:cNvPicPr preferRelativeResize="0"/>
          <p:nvPr/>
        </p:nvPicPr>
        <p:blipFill>
          <a:blip r:embed="rId3">
            <a:alphaModFix/>
          </a:blip>
          <a:stretch>
            <a:fillRect/>
          </a:stretch>
        </p:blipFill>
        <p:spPr>
          <a:xfrm>
            <a:off x="6300500" y="1844175"/>
            <a:ext cx="2295525" cy="666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xEl>
                                              <p:pRg end="0" st="0"/>
                                            </p:txEl>
                                          </p:spTgt>
                                        </p:tgtEl>
                                        <p:attrNameLst>
                                          <p:attrName>style.visibility</p:attrName>
                                        </p:attrNameLst>
                                      </p:cBhvr>
                                      <p:to>
                                        <p:strVal val="visible"/>
                                      </p:to>
                                    </p:set>
                                    <p:animEffect filter="fade" transition="in">
                                      <p:cBhvr>
                                        <p:cTn dur="300"/>
                                        <p:tgtEl>
                                          <p:spTgt spid="8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xEl>
                                              <p:pRg end="1" st="1"/>
                                            </p:txEl>
                                          </p:spTgt>
                                        </p:tgtEl>
                                        <p:attrNameLst>
                                          <p:attrName>style.visibility</p:attrName>
                                        </p:attrNameLst>
                                      </p:cBhvr>
                                      <p:to>
                                        <p:strVal val="visible"/>
                                      </p:to>
                                    </p:set>
                                    <p:animEffect filter="fade" transition="in">
                                      <p:cBhvr>
                                        <p:cTn dur="300"/>
                                        <p:tgtEl>
                                          <p:spTgt spid="8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xEl>
                                              <p:pRg end="2" st="2"/>
                                            </p:txEl>
                                          </p:spTgt>
                                        </p:tgtEl>
                                        <p:attrNameLst>
                                          <p:attrName>style.visibility</p:attrName>
                                        </p:attrNameLst>
                                      </p:cBhvr>
                                      <p:to>
                                        <p:strVal val="visible"/>
                                      </p:to>
                                    </p:set>
                                    <p:animEffect filter="fade" transition="in">
                                      <p:cBhvr>
                                        <p:cTn dur="300"/>
                                        <p:tgtEl>
                                          <p:spTgt spid="8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xEl>
                                              <p:pRg end="3" st="3"/>
                                            </p:txEl>
                                          </p:spTgt>
                                        </p:tgtEl>
                                        <p:attrNameLst>
                                          <p:attrName>style.visibility</p:attrName>
                                        </p:attrNameLst>
                                      </p:cBhvr>
                                      <p:to>
                                        <p:strVal val="visible"/>
                                      </p:to>
                                    </p:set>
                                    <p:animEffect filter="fade" transition="in">
                                      <p:cBhvr>
                                        <p:cTn dur="300"/>
                                        <p:tgtEl>
                                          <p:spTgt spid="86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ge8b07285a6_4_36"/>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highlight>
                  <a:srgbClr val="FFFFFF"/>
                </a:highlight>
                <a:latin typeface="Montserrat ExtraBold"/>
                <a:ea typeface="Montserrat ExtraBold"/>
                <a:cs typeface="Montserrat ExtraBold"/>
                <a:sym typeface="Montserrat ExtraBold"/>
              </a:rPr>
              <a:t>How it works?</a:t>
            </a:r>
            <a:endParaRPr sz="2400">
              <a:solidFill>
                <a:schemeClr val="dk1"/>
              </a:solidFill>
              <a:highlight>
                <a:srgbClr val="FFFFFF"/>
              </a:highlight>
              <a:latin typeface="Montserrat ExtraBold"/>
              <a:ea typeface="Montserrat ExtraBold"/>
              <a:cs typeface="Montserrat ExtraBold"/>
              <a:sym typeface="Montserrat ExtraBold"/>
            </a:endParaRPr>
          </a:p>
        </p:txBody>
      </p:sp>
      <p:sp>
        <p:nvSpPr>
          <p:cNvPr id="870" name="Google Shape;870;ge8b07285a6_4_36"/>
          <p:cNvSpPr txBox="1"/>
          <p:nvPr>
            <p:ph idx="1" type="body"/>
          </p:nvPr>
        </p:nvSpPr>
        <p:spPr>
          <a:xfrm>
            <a:off x="469025" y="1145225"/>
            <a:ext cx="7457100" cy="26964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lang="en-GB">
                <a:latin typeface="Montserrat Medium"/>
                <a:ea typeface="Montserrat Medium"/>
                <a:cs typeface="Montserrat Medium"/>
                <a:sym typeface="Montserrat Medium"/>
              </a:rPr>
              <a:t>If the number of items increases, then cardinality also increases.</a:t>
            </a:r>
            <a:endParaRPr>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GB">
                <a:latin typeface="Montserrat Medium"/>
                <a:ea typeface="Montserrat Medium"/>
                <a:cs typeface="Montserrat Medium"/>
                <a:sym typeface="Montserrat Medium"/>
              </a:rPr>
              <a:t>To measure the associations between thousands of data items. These metrics are given below:</a:t>
            </a:r>
            <a:endParaRPr>
              <a:latin typeface="Montserrat Medium"/>
              <a:ea typeface="Montserrat Medium"/>
              <a:cs typeface="Montserrat Medium"/>
              <a:sym typeface="Montserrat Medium"/>
            </a:endParaRPr>
          </a:p>
          <a:p>
            <a:pPr indent="-342900" lvl="0" marL="914400" rtl="0" algn="l">
              <a:lnSpc>
                <a:spcPct val="150000"/>
              </a:lnSpc>
              <a:spcBef>
                <a:spcPts val="0"/>
              </a:spcBef>
              <a:spcAft>
                <a:spcPts val="0"/>
              </a:spcAft>
              <a:buSzPts val="1800"/>
              <a:buFont typeface="Montserrat Medium"/>
              <a:buChar char="●"/>
            </a:pPr>
            <a:r>
              <a:rPr lang="en-GB">
                <a:latin typeface="Montserrat Medium"/>
                <a:ea typeface="Montserrat Medium"/>
                <a:cs typeface="Montserrat Medium"/>
                <a:sym typeface="Montserrat Medium"/>
              </a:rPr>
              <a:t>Support</a:t>
            </a:r>
            <a:endParaRPr>
              <a:latin typeface="Montserrat Medium"/>
              <a:ea typeface="Montserrat Medium"/>
              <a:cs typeface="Montserrat Medium"/>
              <a:sym typeface="Montserrat Medium"/>
            </a:endParaRPr>
          </a:p>
          <a:p>
            <a:pPr indent="-342900" lvl="0" marL="914400" rtl="0" algn="l">
              <a:lnSpc>
                <a:spcPct val="150000"/>
              </a:lnSpc>
              <a:spcBef>
                <a:spcPts val="0"/>
              </a:spcBef>
              <a:spcAft>
                <a:spcPts val="0"/>
              </a:spcAft>
              <a:buSzPts val="1800"/>
              <a:buFont typeface="Montserrat Medium"/>
              <a:buChar char="●"/>
            </a:pPr>
            <a:r>
              <a:rPr lang="en-GB">
                <a:latin typeface="Montserrat Medium"/>
                <a:ea typeface="Montserrat Medium"/>
                <a:cs typeface="Montserrat Medium"/>
                <a:sym typeface="Montserrat Medium"/>
              </a:rPr>
              <a:t>Confidence</a:t>
            </a:r>
            <a:endParaRPr>
              <a:latin typeface="Montserrat Medium"/>
              <a:ea typeface="Montserrat Medium"/>
              <a:cs typeface="Montserrat Medium"/>
              <a:sym typeface="Montserrat Medium"/>
            </a:endParaRPr>
          </a:p>
          <a:p>
            <a:pPr indent="-342900" lvl="0" marL="914400" rtl="0" algn="l">
              <a:lnSpc>
                <a:spcPct val="150000"/>
              </a:lnSpc>
              <a:spcBef>
                <a:spcPts val="0"/>
              </a:spcBef>
              <a:spcAft>
                <a:spcPts val="0"/>
              </a:spcAft>
              <a:buSzPts val="1800"/>
              <a:buFont typeface="Montserrat Medium"/>
              <a:buChar char="●"/>
            </a:pPr>
            <a:r>
              <a:rPr lang="en-GB">
                <a:latin typeface="Montserrat Medium"/>
                <a:ea typeface="Montserrat Medium"/>
                <a:cs typeface="Montserrat Medium"/>
                <a:sym typeface="Montserrat Medium"/>
              </a:rPr>
              <a:t>Lift</a:t>
            </a:r>
            <a:endParaRPr>
              <a:latin typeface="Montserrat Medium"/>
              <a:ea typeface="Montserrat Medium"/>
              <a:cs typeface="Montserrat Medium"/>
              <a:sym typeface="Montserrat Medium"/>
            </a:endParaRPr>
          </a:p>
        </p:txBody>
      </p:sp>
      <p:cxnSp>
        <p:nvCxnSpPr>
          <p:cNvPr id="871" name="Google Shape;871;ge8b07285a6_4_36"/>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
                                            <p:txEl>
                                              <p:pRg end="0" st="0"/>
                                            </p:txEl>
                                          </p:spTgt>
                                        </p:tgtEl>
                                        <p:attrNameLst>
                                          <p:attrName>style.visibility</p:attrName>
                                        </p:attrNameLst>
                                      </p:cBhvr>
                                      <p:to>
                                        <p:strVal val="visible"/>
                                      </p:to>
                                    </p:set>
                                    <p:animEffect filter="fade" transition="in">
                                      <p:cBhvr>
                                        <p:cTn dur="300"/>
                                        <p:tgtEl>
                                          <p:spTgt spid="8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
                                            <p:txEl>
                                              <p:pRg end="1" st="1"/>
                                            </p:txEl>
                                          </p:spTgt>
                                        </p:tgtEl>
                                        <p:attrNameLst>
                                          <p:attrName>style.visibility</p:attrName>
                                        </p:attrNameLst>
                                      </p:cBhvr>
                                      <p:to>
                                        <p:strVal val="visible"/>
                                      </p:to>
                                    </p:set>
                                    <p:animEffect filter="fade" transition="in">
                                      <p:cBhvr>
                                        <p:cTn dur="300"/>
                                        <p:tgtEl>
                                          <p:spTgt spid="8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
                                            <p:txEl>
                                              <p:pRg end="2" st="2"/>
                                            </p:txEl>
                                          </p:spTgt>
                                        </p:tgtEl>
                                        <p:attrNameLst>
                                          <p:attrName>style.visibility</p:attrName>
                                        </p:attrNameLst>
                                      </p:cBhvr>
                                      <p:to>
                                        <p:strVal val="visible"/>
                                      </p:to>
                                    </p:set>
                                    <p:animEffect filter="fade" transition="in">
                                      <p:cBhvr>
                                        <p:cTn dur="300"/>
                                        <p:tgtEl>
                                          <p:spTgt spid="8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
                                            <p:txEl>
                                              <p:pRg end="3" st="3"/>
                                            </p:txEl>
                                          </p:spTgt>
                                        </p:tgtEl>
                                        <p:attrNameLst>
                                          <p:attrName>style.visibility</p:attrName>
                                        </p:attrNameLst>
                                      </p:cBhvr>
                                      <p:to>
                                        <p:strVal val="visible"/>
                                      </p:to>
                                    </p:set>
                                    <p:animEffect filter="fade" transition="in">
                                      <p:cBhvr>
                                        <p:cTn dur="300"/>
                                        <p:tgtEl>
                                          <p:spTgt spid="8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
                                            <p:txEl>
                                              <p:pRg end="4" st="4"/>
                                            </p:txEl>
                                          </p:spTgt>
                                        </p:tgtEl>
                                        <p:attrNameLst>
                                          <p:attrName>style.visibility</p:attrName>
                                        </p:attrNameLst>
                                      </p:cBhvr>
                                      <p:to>
                                        <p:strVal val="visible"/>
                                      </p:to>
                                    </p:set>
                                    <p:animEffect filter="fade" transition="in">
                                      <p:cBhvr>
                                        <p:cTn dur="300"/>
                                        <p:tgtEl>
                                          <p:spTgt spid="87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ge8b07285a6_4_44"/>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highlight>
                  <a:srgbClr val="FFFFFF"/>
                </a:highlight>
                <a:latin typeface="Montserrat ExtraBold"/>
                <a:ea typeface="Montserrat ExtraBold"/>
                <a:cs typeface="Montserrat ExtraBold"/>
                <a:sym typeface="Montserrat ExtraBold"/>
              </a:rPr>
              <a:t>Support metric</a:t>
            </a:r>
            <a:endParaRPr sz="2400">
              <a:solidFill>
                <a:schemeClr val="dk1"/>
              </a:solidFill>
              <a:highlight>
                <a:srgbClr val="FFFFFF"/>
              </a:highlight>
              <a:latin typeface="Montserrat ExtraBold"/>
              <a:ea typeface="Montserrat ExtraBold"/>
              <a:cs typeface="Montserrat ExtraBold"/>
              <a:sym typeface="Montserrat ExtraBold"/>
            </a:endParaRPr>
          </a:p>
        </p:txBody>
      </p:sp>
      <p:sp>
        <p:nvSpPr>
          <p:cNvPr id="877" name="Google Shape;877;ge8b07285a6_4_44"/>
          <p:cNvSpPr txBox="1"/>
          <p:nvPr>
            <p:ph idx="1" type="body"/>
          </p:nvPr>
        </p:nvSpPr>
        <p:spPr>
          <a:xfrm>
            <a:off x="469025" y="1145225"/>
            <a:ext cx="8170500" cy="1968900"/>
          </a:xfrm>
          <a:prstGeom prst="rect">
            <a:avLst/>
          </a:prstGeom>
          <a:noFill/>
          <a:ln>
            <a:noFill/>
          </a:ln>
        </p:spPr>
        <p:txBody>
          <a:bodyPr anchorCtr="0" anchor="t" bIns="68575" lIns="68575" spcFirstLastPara="1" rIns="68575" wrap="square" tIns="68575">
            <a:noAutofit/>
          </a:bodyPr>
          <a:lstStyle/>
          <a:p>
            <a:pPr indent="-342900" lvl="0" marL="457200" rtl="0" algn="just">
              <a:lnSpc>
                <a:spcPct val="150000"/>
              </a:lnSpc>
              <a:spcBef>
                <a:spcPts val="1200"/>
              </a:spcBef>
              <a:spcAft>
                <a:spcPts val="0"/>
              </a:spcAft>
              <a:buSzPts val="1800"/>
              <a:buFont typeface="Montserrat Medium"/>
              <a:buChar char="●"/>
            </a:pPr>
            <a:r>
              <a:rPr lang="en-GB">
                <a:solidFill>
                  <a:schemeClr val="dk1"/>
                </a:solidFill>
                <a:latin typeface="Montserrat Medium"/>
                <a:ea typeface="Montserrat Medium"/>
                <a:cs typeface="Montserrat Medium"/>
                <a:sym typeface="Montserrat Medium"/>
              </a:rPr>
              <a:t>Support is the frequency of A.</a:t>
            </a:r>
            <a:endParaRPr>
              <a:solidFill>
                <a:schemeClr val="dk1"/>
              </a:solidFill>
              <a:latin typeface="Montserrat Medium"/>
              <a:ea typeface="Montserrat Medium"/>
              <a:cs typeface="Montserrat Medium"/>
              <a:sym typeface="Montserrat Medium"/>
            </a:endParaRPr>
          </a:p>
          <a:p>
            <a:pPr indent="-342900" lvl="0" marL="457200" rtl="0" algn="just">
              <a:lnSpc>
                <a:spcPct val="150000"/>
              </a:lnSpc>
              <a:spcBef>
                <a:spcPts val="0"/>
              </a:spcBef>
              <a:spcAft>
                <a:spcPts val="0"/>
              </a:spcAft>
              <a:buSzPts val="1800"/>
              <a:buFont typeface="Montserrat Medium"/>
              <a:buChar char="●"/>
            </a:pPr>
            <a:r>
              <a:rPr lang="en-GB">
                <a:solidFill>
                  <a:schemeClr val="dk1"/>
                </a:solidFill>
                <a:latin typeface="Montserrat Medium"/>
                <a:ea typeface="Montserrat Medium"/>
                <a:cs typeface="Montserrat Medium"/>
                <a:sym typeface="Montserrat Medium"/>
              </a:rPr>
              <a:t>How frequently an item appears.</a:t>
            </a:r>
            <a:endParaRPr>
              <a:solidFill>
                <a:schemeClr val="dk1"/>
              </a:solidFill>
              <a:latin typeface="Montserrat Medium"/>
              <a:ea typeface="Montserrat Medium"/>
              <a:cs typeface="Montserrat Medium"/>
              <a:sym typeface="Montserrat Medium"/>
            </a:endParaRPr>
          </a:p>
          <a:p>
            <a:pPr indent="-342900" lvl="0" marL="457200" rtl="0" algn="just">
              <a:lnSpc>
                <a:spcPct val="150000"/>
              </a:lnSpc>
              <a:spcBef>
                <a:spcPts val="0"/>
              </a:spcBef>
              <a:spcAft>
                <a:spcPts val="0"/>
              </a:spcAft>
              <a:buSzPts val="1800"/>
              <a:buFont typeface="Montserrat Medium"/>
              <a:buChar char="●"/>
            </a:pPr>
            <a:r>
              <a:rPr lang="en-GB">
                <a:solidFill>
                  <a:schemeClr val="dk1"/>
                </a:solidFill>
                <a:latin typeface="Montserrat Medium"/>
                <a:ea typeface="Montserrat Medium"/>
                <a:cs typeface="Montserrat Medium"/>
                <a:sym typeface="Montserrat Medium"/>
              </a:rPr>
              <a:t>Transaction T contains the itemset X.</a:t>
            </a:r>
            <a:endParaRPr>
              <a:solidFill>
                <a:schemeClr val="dk1"/>
              </a:solidFill>
              <a:latin typeface="Montserrat Medium"/>
              <a:ea typeface="Montserrat Medium"/>
              <a:cs typeface="Montserrat Medium"/>
              <a:sym typeface="Montserrat Medium"/>
            </a:endParaRPr>
          </a:p>
          <a:p>
            <a:pPr indent="-342900" lvl="0" marL="457200" rtl="0" algn="just">
              <a:lnSpc>
                <a:spcPct val="150000"/>
              </a:lnSpc>
              <a:spcBef>
                <a:spcPts val="0"/>
              </a:spcBef>
              <a:spcAft>
                <a:spcPts val="0"/>
              </a:spcAft>
              <a:buSzPts val="1800"/>
              <a:buFont typeface="Montserrat Medium"/>
              <a:buChar char="●"/>
            </a:pPr>
            <a:r>
              <a:rPr lang="en-GB">
                <a:solidFill>
                  <a:schemeClr val="dk1"/>
                </a:solidFill>
                <a:latin typeface="Montserrat Medium"/>
                <a:ea typeface="Montserrat Medium"/>
                <a:cs typeface="Montserrat Medium"/>
                <a:sym typeface="Montserrat Medium"/>
              </a:rPr>
              <a:t>If there are X datasets, then for transactions T,</a:t>
            </a:r>
            <a:endParaRPr>
              <a:latin typeface="Montserrat Medium"/>
              <a:ea typeface="Montserrat Medium"/>
              <a:cs typeface="Montserrat Medium"/>
              <a:sym typeface="Montserrat Medium"/>
            </a:endParaRPr>
          </a:p>
        </p:txBody>
      </p:sp>
      <p:cxnSp>
        <p:nvCxnSpPr>
          <p:cNvPr id="878" name="Google Shape;878;ge8b07285a6_4_44"/>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pic>
        <p:nvPicPr>
          <p:cNvPr descr="Association Rule Learning" id="879" name="Google Shape;879;ge8b07285a6_4_44"/>
          <p:cNvPicPr preferRelativeResize="0"/>
          <p:nvPr/>
        </p:nvPicPr>
        <p:blipFill rotWithShape="1">
          <a:blip r:embed="rId3">
            <a:alphaModFix/>
          </a:blip>
          <a:srcRect b="0" l="0" r="75150" t="0"/>
          <a:stretch/>
        </p:blipFill>
        <p:spPr>
          <a:xfrm>
            <a:off x="3407250" y="3241625"/>
            <a:ext cx="2196650" cy="837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7">
                                            <p:txEl>
                                              <p:pRg end="0" st="0"/>
                                            </p:txEl>
                                          </p:spTgt>
                                        </p:tgtEl>
                                        <p:attrNameLst>
                                          <p:attrName>style.visibility</p:attrName>
                                        </p:attrNameLst>
                                      </p:cBhvr>
                                      <p:to>
                                        <p:strVal val="visible"/>
                                      </p:to>
                                    </p:set>
                                    <p:animEffect filter="fade" transition="in">
                                      <p:cBhvr>
                                        <p:cTn dur="300"/>
                                        <p:tgtEl>
                                          <p:spTgt spid="8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7">
                                            <p:txEl>
                                              <p:pRg end="1" st="1"/>
                                            </p:txEl>
                                          </p:spTgt>
                                        </p:tgtEl>
                                        <p:attrNameLst>
                                          <p:attrName>style.visibility</p:attrName>
                                        </p:attrNameLst>
                                      </p:cBhvr>
                                      <p:to>
                                        <p:strVal val="visible"/>
                                      </p:to>
                                    </p:set>
                                    <p:animEffect filter="fade" transition="in">
                                      <p:cBhvr>
                                        <p:cTn dur="300"/>
                                        <p:tgtEl>
                                          <p:spTgt spid="8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7">
                                            <p:txEl>
                                              <p:pRg end="2" st="2"/>
                                            </p:txEl>
                                          </p:spTgt>
                                        </p:tgtEl>
                                        <p:attrNameLst>
                                          <p:attrName>style.visibility</p:attrName>
                                        </p:attrNameLst>
                                      </p:cBhvr>
                                      <p:to>
                                        <p:strVal val="visible"/>
                                      </p:to>
                                    </p:set>
                                    <p:animEffect filter="fade" transition="in">
                                      <p:cBhvr>
                                        <p:cTn dur="300"/>
                                        <p:tgtEl>
                                          <p:spTgt spid="8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7">
                                            <p:txEl>
                                              <p:pRg end="3" st="3"/>
                                            </p:txEl>
                                          </p:spTgt>
                                        </p:tgtEl>
                                        <p:attrNameLst>
                                          <p:attrName>style.visibility</p:attrName>
                                        </p:attrNameLst>
                                      </p:cBhvr>
                                      <p:to>
                                        <p:strVal val="visible"/>
                                      </p:to>
                                    </p:set>
                                    <p:animEffect filter="fade" transition="in">
                                      <p:cBhvr>
                                        <p:cTn dur="300"/>
                                        <p:tgtEl>
                                          <p:spTgt spid="87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ge8b07285a6_4_54"/>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highlight>
                  <a:srgbClr val="FFFFFF"/>
                </a:highlight>
                <a:latin typeface="Montserrat ExtraBold"/>
                <a:ea typeface="Montserrat ExtraBold"/>
                <a:cs typeface="Montserrat ExtraBold"/>
                <a:sym typeface="Montserrat ExtraBold"/>
              </a:rPr>
              <a:t>Confidence metric</a:t>
            </a:r>
            <a:endParaRPr sz="2400">
              <a:solidFill>
                <a:schemeClr val="dk1"/>
              </a:solidFill>
              <a:highlight>
                <a:srgbClr val="FFFFFF"/>
              </a:highlight>
              <a:latin typeface="Montserrat ExtraBold"/>
              <a:ea typeface="Montserrat ExtraBold"/>
              <a:cs typeface="Montserrat ExtraBold"/>
              <a:sym typeface="Montserrat ExtraBold"/>
            </a:endParaRPr>
          </a:p>
        </p:txBody>
      </p:sp>
      <p:sp>
        <p:nvSpPr>
          <p:cNvPr id="885" name="Google Shape;885;ge8b07285a6_4_54"/>
          <p:cNvSpPr txBox="1"/>
          <p:nvPr>
            <p:ph idx="1" type="body"/>
          </p:nvPr>
        </p:nvSpPr>
        <p:spPr>
          <a:xfrm>
            <a:off x="469025" y="1145225"/>
            <a:ext cx="8170500" cy="1968900"/>
          </a:xfrm>
          <a:prstGeom prst="rect">
            <a:avLst/>
          </a:prstGeom>
          <a:noFill/>
          <a:ln>
            <a:noFill/>
          </a:ln>
        </p:spPr>
        <p:txBody>
          <a:bodyPr anchorCtr="0" anchor="t" bIns="68575" lIns="68575" spcFirstLastPara="1" rIns="68575" wrap="square" tIns="68575">
            <a:noAutofit/>
          </a:bodyPr>
          <a:lstStyle/>
          <a:p>
            <a:pPr indent="-342900" lvl="0" marL="457200" rtl="0" algn="l">
              <a:lnSpc>
                <a:spcPct val="150000"/>
              </a:lnSpc>
              <a:spcBef>
                <a:spcPts val="0"/>
              </a:spcBef>
              <a:spcAft>
                <a:spcPts val="0"/>
              </a:spcAft>
              <a:buSzPts val="1800"/>
              <a:buFont typeface="Montserrat Medium"/>
              <a:buChar char="●"/>
            </a:pPr>
            <a:r>
              <a:rPr lang="en-GB">
                <a:latin typeface="Montserrat Medium"/>
                <a:ea typeface="Montserrat Medium"/>
                <a:cs typeface="Montserrat Medium"/>
                <a:sym typeface="Montserrat Medium"/>
              </a:rPr>
              <a:t>Often the rule has been found to be true.</a:t>
            </a:r>
            <a:endParaRPr>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a:latin typeface="Montserrat Medium"/>
                <a:ea typeface="Montserrat Medium"/>
                <a:cs typeface="Montserrat Medium"/>
                <a:sym typeface="Montserrat Medium"/>
              </a:rPr>
              <a:t>How often the items X and Y occur together when the occurrence of X is already given. </a:t>
            </a:r>
            <a:endParaRPr>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a:latin typeface="Montserrat Medium"/>
                <a:ea typeface="Montserrat Medium"/>
                <a:cs typeface="Montserrat Medium"/>
                <a:sym typeface="Montserrat Medium"/>
              </a:rPr>
              <a:t>Transaction that contains X and Y to the number of records that contain X.</a:t>
            </a:r>
            <a:endParaRPr>
              <a:latin typeface="Montserrat Medium"/>
              <a:ea typeface="Montserrat Medium"/>
              <a:cs typeface="Montserrat Medium"/>
              <a:sym typeface="Montserrat Medium"/>
            </a:endParaRPr>
          </a:p>
        </p:txBody>
      </p:sp>
      <p:cxnSp>
        <p:nvCxnSpPr>
          <p:cNvPr id="886" name="Google Shape;886;ge8b07285a6_4_54"/>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pic>
        <p:nvPicPr>
          <p:cNvPr descr="Association Rule Learning" id="887" name="Google Shape;887;ge8b07285a6_4_54"/>
          <p:cNvPicPr preferRelativeResize="0"/>
          <p:nvPr/>
        </p:nvPicPr>
        <p:blipFill rotWithShape="1">
          <a:blip r:embed="rId3">
            <a:alphaModFix/>
          </a:blip>
          <a:srcRect b="0" l="0" r="67618" t="0"/>
          <a:stretch/>
        </p:blipFill>
        <p:spPr>
          <a:xfrm>
            <a:off x="3437425" y="3186175"/>
            <a:ext cx="2407300" cy="691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5">
                                            <p:txEl>
                                              <p:pRg end="0" st="0"/>
                                            </p:txEl>
                                          </p:spTgt>
                                        </p:tgtEl>
                                        <p:attrNameLst>
                                          <p:attrName>style.visibility</p:attrName>
                                        </p:attrNameLst>
                                      </p:cBhvr>
                                      <p:to>
                                        <p:strVal val="visible"/>
                                      </p:to>
                                    </p:set>
                                    <p:animEffect filter="fade" transition="in">
                                      <p:cBhvr>
                                        <p:cTn dur="300"/>
                                        <p:tgtEl>
                                          <p:spTgt spid="8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5">
                                            <p:txEl>
                                              <p:pRg end="1" st="1"/>
                                            </p:txEl>
                                          </p:spTgt>
                                        </p:tgtEl>
                                        <p:attrNameLst>
                                          <p:attrName>style.visibility</p:attrName>
                                        </p:attrNameLst>
                                      </p:cBhvr>
                                      <p:to>
                                        <p:strVal val="visible"/>
                                      </p:to>
                                    </p:set>
                                    <p:animEffect filter="fade" transition="in">
                                      <p:cBhvr>
                                        <p:cTn dur="300"/>
                                        <p:tgtEl>
                                          <p:spTgt spid="8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5">
                                            <p:txEl>
                                              <p:pRg end="2" st="2"/>
                                            </p:txEl>
                                          </p:spTgt>
                                        </p:tgtEl>
                                        <p:attrNameLst>
                                          <p:attrName>style.visibility</p:attrName>
                                        </p:attrNameLst>
                                      </p:cBhvr>
                                      <p:to>
                                        <p:strVal val="visible"/>
                                      </p:to>
                                    </p:set>
                                    <p:animEffect filter="fade" transition="in">
                                      <p:cBhvr>
                                        <p:cTn dur="300"/>
                                        <p:tgtEl>
                                          <p:spTgt spid="88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ge8b07285a6_4_66"/>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highlight>
                  <a:srgbClr val="FFFFFF"/>
                </a:highlight>
                <a:latin typeface="Montserrat ExtraBold"/>
                <a:ea typeface="Montserrat ExtraBold"/>
                <a:cs typeface="Montserrat ExtraBold"/>
                <a:sym typeface="Montserrat ExtraBold"/>
              </a:rPr>
              <a:t>Lift </a:t>
            </a:r>
            <a:r>
              <a:rPr lang="en-GB" sz="2400">
                <a:solidFill>
                  <a:schemeClr val="dk1"/>
                </a:solidFill>
                <a:highlight>
                  <a:srgbClr val="FFFFFF"/>
                </a:highlight>
                <a:latin typeface="Montserrat ExtraBold"/>
                <a:ea typeface="Montserrat ExtraBold"/>
                <a:cs typeface="Montserrat ExtraBold"/>
                <a:sym typeface="Montserrat ExtraBold"/>
              </a:rPr>
              <a:t>metric</a:t>
            </a:r>
            <a:endParaRPr sz="2400">
              <a:solidFill>
                <a:schemeClr val="dk1"/>
              </a:solidFill>
              <a:highlight>
                <a:srgbClr val="FFFFFF"/>
              </a:highlight>
              <a:latin typeface="Montserrat ExtraBold"/>
              <a:ea typeface="Montserrat ExtraBold"/>
              <a:cs typeface="Montserrat ExtraBold"/>
              <a:sym typeface="Montserrat ExtraBold"/>
            </a:endParaRPr>
          </a:p>
        </p:txBody>
      </p:sp>
      <p:sp>
        <p:nvSpPr>
          <p:cNvPr id="893" name="Google Shape;893;ge8b07285a6_4_66"/>
          <p:cNvSpPr txBox="1"/>
          <p:nvPr>
            <p:ph idx="1" type="body"/>
          </p:nvPr>
        </p:nvSpPr>
        <p:spPr>
          <a:xfrm>
            <a:off x="469025" y="1145225"/>
            <a:ext cx="6764100" cy="1426500"/>
          </a:xfrm>
          <a:prstGeom prst="rect">
            <a:avLst/>
          </a:prstGeom>
          <a:noFill/>
          <a:ln>
            <a:noFill/>
          </a:ln>
        </p:spPr>
        <p:txBody>
          <a:bodyPr anchorCtr="0" anchor="t" bIns="68575" lIns="68575" spcFirstLastPara="1" rIns="68575" wrap="square" tIns="68575">
            <a:noAutofit/>
          </a:bodyPr>
          <a:lstStyle/>
          <a:p>
            <a:pPr indent="-342900" lvl="0" marL="457200" rtl="0" algn="l">
              <a:lnSpc>
                <a:spcPct val="150000"/>
              </a:lnSpc>
              <a:spcBef>
                <a:spcPts val="0"/>
              </a:spcBef>
              <a:spcAft>
                <a:spcPts val="0"/>
              </a:spcAft>
              <a:buSzPts val="1800"/>
              <a:buFont typeface="Montserrat Medium"/>
              <a:buChar char="●"/>
            </a:pPr>
            <a:r>
              <a:rPr lang="en-GB">
                <a:latin typeface="Montserrat Medium"/>
                <a:ea typeface="Montserrat Medium"/>
                <a:cs typeface="Montserrat Medium"/>
                <a:sym typeface="Montserrat Medium"/>
              </a:rPr>
              <a:t>It is the strength of any rule.</a:t>
            </a:r>
            <a:endParaRPr>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a:latin typeface="Montserrat Medium"/>
                <a:ea typeface="Montserrat Medium"/>
                <a:cs typeface="Montserrat Medium"/>
                <a:sym typeface="Montserrat Medium"/>
              </a:rPr>
              <a:t>Observed support measure and expected support if X and Y are independent of each other.</a:t>
            </a:r>
            <a:endParaRPr>
              <a:latin typeface="Montserrat Medium"/>
              <a:ea typeface="Montserrat Medium"/>
              <a:cs typeface="Montserrat Medium"/>
              <a:sym typeface="Montserrat Medium"/>
            </a:endParaRPr>
          </a:p>
        </p:txBody>
      </p:sp>
      <p:cxnSp>
        <p:nvCxnSpPr>
          <p:cNvPr id="894" name="Google Shape;894;ge8b07285a6_4_66"/>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pic>
        <p:nvPicPr>
          <p:cNvPr descr="Association Rule Learning" id="895" name="Google Shape;895;ge8b07285a6_4_66"/>
          <p:cNvPicPr preferRelativeResize="0"/>
          <p:nvPr/>
        </p:nvPicPr>
        <p:blipFill rotWithShape="1">
          <a:blip r:embed="rId3">
            <a:alphaModFix/>
          </a:blip>
          <a:srcRect b="9171" l="887" r="65611" t="8272"/>
          <a:stretch/>
        </p:blipFill>
        <p:spPr>
          <a:xfrm>
            <a:off x="3325200" y="2642075"/>
            <a:ext cx="2760775" cy="632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xEl>
                                              <p:pRg end="0" st="0"/>
                                            </p:txEl>
                                          </p:spTgt>
                                        </p:tgtEl>
                                        <p:attrNameLst>
                                          <p:attrName>style.visibility</p:attrName>
                                        </p:attrNameLst>
                                      </p:cBhvr>
                                      <p:to>
                                        <p:strVal val="visible"/>
                                      </p:to>
                                    </p:set>
                                    <p:animEffect filter="fade" transition="in">
                                      <p:cBhvr>
                                        <p:cTn dur="300"/>
                                        <p:tgtEl>
                                          <p:spTgt spid="8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xEl>
                                              <p:pRg end="1" st="1"/>
                                            </p:txEl>
                                          </p:spTgt>
                                        </p:tgtEl>
                                        <p:attrNameLst>
                                          <p:attrName>style.visibility</p:attrName>
                                        </p:attrNameLst>
                                      </p:cBhvr>
                                      <p:to>
                                        <p:strVal val="visible"/>
                                      </p:to>
                                    </p:set>
                                    <p:animEffect filter="fade" transition="in">
                                      <p:cBhvr>
                                        <p:cTn dur="300"/>
                                        <p:tgtEl>
                                          <p:spTgt spid="89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ge8b07285a6_4_81"/>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highlight>
                  <a:srgbClr val="FFFFFF"/>
                </a:highlight>
                <a:latin typeface="Montserrat ExtraBold"/>
                <a:ea typeface="Montserrat ExtraBold"/>
                <a:cs typeface="Montserrat ExtraBold"/>
                <a:sym typeface="Montserrat ExtraBold"/>
              </a:rPr>
              <a:t>Lift metric</a:t>
            </a:r>
            <a:endParaRPr sz="2400">
              <a:solidFill>
                <a:schemeClr val="dk1"/>
              </a:solidFill>
              <a:highlight>
                <a:srgbClr val="FFFFFF"/>
              </a:highlight>
              <a:latin typeface="Montserrat ExtraBold"/>
              <a:ea typeface="Montserrat ExtraBold"/>
              <a:cs typeface="Montserrat ExtraBold"/>
              <a:sym typeface="Montserrat ExtraBold"/>
            </a:endParaRPr>
          </a:p>
        </p:txBody>
      </p:sp>
      <p:sp>
        <p:nvSpPr>
          <p:cNvPr id="901" name="Google Shape;901;ge8b07285a6_4_81"/>
          <p:cNvSpPr txBox="1"/>
          <p:nvPr>
            <p:ph idx="1" type="body"/>
          </p:nvPr>
        </p:nvSpPr>
        <p:spPr>
          <a:xfrm>
            <a:off x="469025" y="1145225"/>
            <a:ext cx="7386900" cy="19689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i="1" lang="en-GB">
                <a:latin typeface="Montserrat"/>
                <a:ea typeface="Montserrat"/>
                <a:cs typeface="Montserrat"/>
                <a:sym typeface="Montserrat"/>
              </a:rPr>
              <a:t>T</a:t>
            </a:r>
            <a:r>
              <a:rPr b="1" i="1" lang="en-GB">
                <a:latin typeface="Montserrat"/>
                <a:ea typeface="Montserrat"/>
                <a:cs typeface="Montserrat"/>
                <a:sym typeface="Montserrat"/>
              </a:rPr>
              <a:t>hree possible values:</a:t>
            </a:r>
            <a:endParaRPr b="1" i="1">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Medium"/>
              <a:buChar char="●"/>
            </a:pPr>
            <a:r>
              <a:rPr lang="en-GB">
                <a:latin typeface="Montserrat Medium"/>
                <a:ea typeface="Montserrat Medium"/>
                <a:cs typeface="Montserrat Medium"/>
                <a:sym typeface="Montserrat Medium"/>
              </a:rPr>
              <a:t>If Lift= 1: Occurrence of antecedent and consequent is independent of each other.</a:t>
            </a:r>
            <a:endParaRPr>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a:latin typeface="Montserrat Medium"/>
                <a:ea typeface="Montserrat Medium"/>
                <a:cs typeface="Montserrat Medium"/>
                <a:sym typeface="Montserrat Medium"/>
              </a:rPr>
              <a:t>Lift&gt;1: Degree to which the two itemsets are dependent on each other.</a:t>
            </a:r>
            <a:endParaRPr>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a:latin typeface="Montserrat Medium"/>
                <a:ea typeface="Montserrat Medium"/>
                <a:cs typeface="Montserrat Medium"/>
                <a:sym typeface="Montserrat Medium"/>
              </a:rPr>
              <a:t>Lift&lt;1: One item is a substitute for other items, which means one item has a negative effect on another.</a:t>
            </a:r>
            <a:endParaRPr>
              <a:latin typeface="Montserrat Medium"/>
              <a:ea typeface="Montserrat Medium"/>
              <a:cs typeface="Montserrat Medium"/>
              <a:sym typeface="Montserrat Medium"/>
            </a:endParaRPr>
          </a:p>
        </p:txBody>
      </p:sp>
      <p:cxnSp>
        <p:nvCxnSpPr>
          <p:cNvPr id="902" name="Google Shape;902;ge8b07285a6_4_81"/>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1">
                                            <p:txEl>
                                              <p:pRg end="0" st="0"/>
                                            </p:txEl>
                                          </p:spTgt>
                                        </p:tgtEl>
                                        <p:attrNameLst>
                                          <p:attrName>style.visibility</p:attrName>
                                        </p:attrNameLst>
                                      </p:cBhvr>
                                      <p:to>
                                        <p:strVal val="visible"/>
                                      </p:to>
                                    </p:set>
                                    <p:animEffect filter="fade" transition="in">
                                      <p:cBhvr>
                                        <p:cTn dur="300"/>
                                        <p:tgtEl>
                                          <p:spTgt spid="9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1">
                                            <p:txEl>
                                              <p:pRg end="1" st="1"/>
                                            </p:txEl>
                                          </p:spTgt>
                                        </p:tgtEl>
                                        <p:attrNameLst>
                                          <p:attrName>style.visibility</p:attrName>
                                        </p:attrNameLst>
                                      </p:cBhvr>
                                      <p:to>
                                        <p:strVal val="visible"/>
                                      </p:to>
                                    </p:set>
                                    <p:animEffect filter="fade" transition="in">
                                      <p:cBhvr>
                                        <p:cTn dur="300"/>
                                        <p:tgtEl>
                                          <p:spTgt spid="9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1">
                                            <p:txEl>
                                              <p:pRg end="2" st="2"/>
                                            </p:txEl>
                                          </p:spTgt>
                                        </p:tgtEl>
                                        <p:attrNameLst>
                                          <p:attrName>style.visibility</p:attrName>
                                        </p:attrNameLst>
                                      </p:cBhvr>
                                      <p:to>
                                        <p:strVal val="visible"/>
                                      </p:to>
                                    </p:set>
                                    <p:animEffect filter="fade" transition="in">
                                      <p:cBhvr>
                                        <p:cTn dur="300"/>
                                        <p:tgtEl>
                                          <p:spTgt spid="9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1">
                                            <p:txEl>
                                              <p:pRg end="3" st="3"/>
                                            </p:txEl>
                                          </p:spTgt>
                                        </p:tgtEl>
                                        <p:attrNameLst>
                                          <p:attrName>style.visibility</p:attrName>
                                        </p:attrNameLst>
                                      </p:cBhvr>
                                      <p:to>
                                        <p:strVal val="visible"/>
                                      </p:to>
                                    </p:set>
                                    <p:animEffect filter="fade" transition="in">
                                      <p:cBhvr>
                                        <p:cTn dur="300"/>
                                        <p:tgtEl>
                                          <p:spTgt spid="90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ge8b07285a6_4_0"/>
          <p:cNvSpPr txBox="1"/>
          <p:nvPr>
            <p:ph idx="1" type="body"/>
          </p:nvPr>
        </p:nvSpPr>
        <p:spPr>
          <a:xfrm>
            <a:off x="311700" y="1521625"/>
            <a:ext cx="8428800" cy="5880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None/>
            </a:pPr>
            <a:r>
              <a:rPr lang="en-GB" sz="2200">
                <a:solidFill>
                  <a:schemeClr val="dk1"/>
                </a:solidFill>
                <a:latin typeface="Montserrat ExtraBold"/>
                <a:ea typeface="Montserrat ExtraBold"/>
                <a:cs typeface="Montserrat ExtraBold"/>
                <a:sym typeface="Montserrat ExtraBold"/>
              </a:rPr>
              <a:t>C01S07L03. Creating Transaction List</a:t>
            </a:r>
            <a:endParaRPr sz="2200">
              <a:solidFill>
                <a:schemeClr val="dk1"/>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7">
                                            <p:txEl>
                                              <p:pRg end="0" st="0"/>
                                            </p:txEl>
                                          </p:spTgt>
                                        </p:tgtEl>
                                        <p:attrNameLst>
                                          <p:attrName>style.visibility</p:attrName>
                                        </p:attrNameLst>
                                      </p:cBhvr>
                                      <p:to>
                                        <p:strVal val="visible"/>
                                      </p:to>
                                    </p:set>
                                    <p:animEffect filter="fade" transition="in">
                                      <p:cBhvr>
                                        <p:cTn dur="300"/>
                                        <p:tgtEl>
                                          <p:spTgt spid="90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ge8b07285a6_0_5"/>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highlight>
                  <a:srgbClr val="FFFFFF"/>
                </a:highlight>
                <a:latin typeface="Montserrat ExtraBold"/>
                <a:ea typeface="Montserrat ExtraBold"/>
                <a:cs typeface="Montserrat ExtraBold"/>
                <a:sym typeface="Montserrat ExtraBold"/>
              </a:rPr>
              <a:t>Association Analysis</a:t>
            </a:r>
            <a:endParaRPr sz="2400">
              <a:solidFill>
                <a:schemeClr val="dk1"/>
              </a:solidFill>
              <a:highlight>
                <a:srgbClr val="FFFFFF"/>
              </a:highlight>
              <a:latin typeface="Montserrat ExtraBold"/>
              <a:ea typeface="Montserrat ExtraBold"/>
              <a:cs typeface="Montserrat ExtraBold"/>
              <a:sym typeface="Montserrat ExtraBold"/>
            </a:endParaRPr>
          </a:p>
        </p:txBody>
      </p:sp>
      <p:sp>
        <p:nvSpPr>
          <p:cNvPr id="913" name="Google Shape;913;ge8b07285a6_0_5"/>
          <p:cNvSpPr txBox="1"/>
          <p:nvPr>
            <p:ph idx="1" type="body"/>
          </p:nvPr>
        </p:nvSpPr>
        <p:spPr>
          <a:xfrm>
            <a:off x="469025" y="1225600"/>
            <a:ext cx="7457100" cy="26160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100"/>
              </a:spcBef>
              <a:spcAft>
                <a:spcPts val="0"/>
              </a:spcAft>
              <a:buNone/>
            </a:pPr>
            <a:r>
              <a:rPr lang="en-GB">
                <a:solidFill>
                  <a:schemeClr val="dk1"/>
                </a:solidFill>
                <a:latin typeface="Montserrat Medium"/>
                <a:ea typeface="Montserrat Medium"/>
                <a:cs typeface="Montserrat Medium"/>
                <a:sym typeface="Montserrat Medium"/>
              </a:rPr>
              <a:t>It is employed in</a:t>
            </a:r>
            <a:endParaRPr>
              <a:solidFill>
                <a:schemeClr val="dk1"/>
              </a:solidFill>
              <a:latin typeface="Montserrat Medium"/>
              <a:ea typeface="Montserrat Medium"/>
              <a:cs typeface="Montserrat Medium"/>
              <a:sym typeface="Montserrat Medium"/>
            </a:endParaRPr>
          </a:p>
          <a:p>
            <a:pPr indent="-342900" lvl="1" marL="914400" rtl="0" algn="l">
              <a:lnSpc>
                <a:spcPct val="150000"/>
              </a:lnSpc>
              <a:spcBef>
                <a:spcPts val="10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Market Basket analysis</a:t>
            </a:r>
            <a:endParaRPr>
              <a:solidFill>
                <a:schemeClr val="dk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Web usage mining</a:t>
            </a:r>
            <a:endParaRPr>
              <a:solidFill>
                <a:schemeClr val="dk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continuous production, etc.</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Checks for the dependency of one data item on another data item.</a:t>
            </a:r>
            <a:endParaRPr>
              <a:solidFill>
                <a:schemeClr val="dk1"/>
              </a:solidFill>
              <a:latin typeface="Montserrat Medium"/>
              <a:ea typeface="Montserrat Medium"/>
              <a:cs typeface="Montserrat Medium"/>
              <a:sym typeface="Montserrat Medium"/>
            </a:endParaRPr>
          </a:p>
        </p:txBody>
      </p:sp>
      <p:cxnSp>
        <p:nvCxnSpPr>
          <p:cNvPr id="914" name="Google Shape;914;ge8b07285a6_0_5"/>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3">
                                            <p:txEl>
                                              <p:pRg end="0" st="0"/>
                                            </p:txEl>
                                          </p:spTgt>
                                        </p:tgtEl>
                                        <p:attrNameLst>
                                          <p:attrName>style.visibility</p:attrName>
                                        </p:attrNameLst>
                                      </p:cBhvr>
                                      <p:to>
                                        <p:strVal val="visible"/>
                                      </p:to>
                                    </p:set>
                                    <p:animEffect filter="fade" transition="in">
                                      <p:cBhvr>
                                        <p:cTn dur="300"/>
                                        <p:tgtEl>
                                          <p:spTgt spid="9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3">
                                            <p:txEl>
                                              <p:pRg end="1" st="1"/>
                                            </p:txEl>
                                          </p:spTgt>
                                        </p:tgtEl>
                                        <p:attrNameLst>
                                          <p:attrName>style.visibility</p:attrName>
                                        </p:attrNameLst>
                                      </p:cBhvr>
                                      <p:to>
                                        <p:strVal val="visible"/>
                                      </p:to>
                                    </p:set>
                                    <p:animEffect filter="fade" transition="in">
                                      <p:cBhvr>
                                        <p:cTn dur="300"/>
                                        <p:tgtEl>
                                          <p:spTgt spid="9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3">
                                            <p:txEl>
                                              <p:pRg end="2" st="2"/>
                                            </p:txEl>
                                          </p:spTgt>
                                        </p:tgtEl>
                                        <p:attrNameLst>
                                          <p:attrName>style.visibility</p:attrName>
                                        </p:attrNameLst>
                                      </p:cBhvr>
                                      <p:to>
                                        <p:strVal val="visible"/>
                                      </p:to>
                                    </p:set>
                                    <p:animEffect filter="fade" transition="in">
                                      <p:cBhvr>
                                        <p:cTn dur="300"/>
                                        <p:tgtEl>
                                          <p:spTgt spid="9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3">
                                            <p:txEl>
                                              <p:pRg end="3" st="3"/>
                                            </p:txEl>
                                          </p:spTgt>
                                        </p:tgtEl>
                                        <p:attrNameLst>
                                          <p:attrName>style.visibility</p:attrName>
                                        </p:attrNameLst>
                                      </p:cBhvr>
                                      <p:to>
                                        <p:strVal val="visible"/>
                                      </p:to>
                                    </p:set>
                                    <p:animEffect filter="fade" transition="in">
                                      <p:cBhvr>
                                        <p:cTn dur="300"/>
                                        <p:tgtEl>
                                          <p:spTgt spid="91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3">
                                            <p:txEl>
                                              <p:pRg end="4" st="4"/>
                                            </p:txEl>
                                          </p:spTgt>
                                        </p:tgtEl>
                                        <p:attrNameLst>
                                          <p:attrName>style.visibility</p:attrName>
                                        </p:attrNameLst>
                                      </p:cBhvr>
                                      <p:to>
                                        <p:strVal val="visible"/>
                                      </p:to>
                                    </p:set>
                                    <p:animEffect filter="fade" transition="in">
                                      <p:cBhvr>
                                        <p:cTn dur="300"/>
                                        <p:tgtEl>
                                          <p:spTgt spid="91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ge8b07285a6_0_11"/>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highlight>
                  <a:srgbClr val="FFFFFF"/>
                </a:highlight>
                <a:latin typeface="Montserrat ExtraBold"/>
                <a:ea typeface="Montserrat ExtraBold"/>
                <a:cs typeface="Montserrat ExtraBold"/>
                <a:sym typeface="Montserrat ExtraBold"/>
              </a:rPr>
              <a:t>Association Analysis</a:t>
            </a:r>
            <a:endParaRPr sz="2400">
              <a:solidFill>
                <a:schemeClr val="dk1"/>
              </a:solidFill>
              <a:highlight>
                <a:srgbClr val="FFFFFF"/>
              </a:highlight>
              <a:latin typeface="Montserrat ExtraBold"/>
              <a:ea typeface="Montserrat ExtraBold"/>
              <a:cs typeface="Montserrat ExtraBold"/>
              <a:sym typeface="Montserrat ExtraBold"/>
            </a:endParaRPr>
          </a:p>
        </p:txBody>
      </p:sp>
      <p:sp>
        <p:nvSpPr>
          <p:cNvPr id="920" name="Google Shape;920;ge8b07285a6_0_11"/>
          <p:cNvSpPr txBox="1"/>
          <p:nvPr>
            <p:ph idx="1" type="body"/>
          </p:nvPr>
        </p:nvSpPr>
        <p:spPr>
          <a:xfrm>
            <a:off x="469025" y="1316025"/>
            <a:ext cx="7457100" cy="2525700"/>
          </a:xfrm>
          <a:prstGeom prst="rect">
            <a:avLst/>
          </a:prstGeom>
          <a:noFill/>
          <a:ln>
            <a:noFill/>
          </a:ln>
        </p:spPr>
        <p:txBody>
          <a:bodyPr anchorCtr="0" anchor="t" bIns="68575" lIns="68575" spcFirstLastPara="1" rIns="68575" wrap="square" tIns="68575">
            <a:noAutofit/>
          </a:bodyPr>
          <a:lstStyle/>
          <a:p>
            <a:pPr indent="-342900" lvl="0" marL="457200" rtl="0" algn="l">
              <a:lnSpc>
                <a:spcPct val="150000"/>
              </a:lnSpc>
              <a:spcBef>
                <a:spcPts val="10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It tries to find some interesting relations or associations among the variables of the dataset.</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It is based on different rules to discover the interesting relations between variables in the database.</a:t>
            </a:r>
            <a:endParaRPr>
              <a:solidFill>
                <a:schemeClr val="dk1"/>
              </a:solidFill>
              <a:latin typeface="Montserrat Medium"/>
              <a:ea typeface="Montserrat Medium"/>
              <a:cs typeface="Montserrat Medium"/>
              <a:sym typeface="Montserrat Medium"/>
            </a:endParaRPr>
          </a:p>
        </p:txBody>
      </p:sp>
      <p:cxnSp>
        <p:nvCxnSpPr>
          <p:cNvPr id="921" name="Google Shape;921;ge8b07285a6_0_11"/>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xEl>
                                              <p:pRg end="0" st="0"/>
                                            </p:txEl>
                                          </p:spTgt>
                                        </p:tgtEl>
                                        <p:attrNameLst>
                                          <p:attrName>style.visibility</p:attrName>
                                        </p:attrNameLst>
                                      </p:cBhvr>
                                      <p:to>
                                        <p:strVal val="visible"/>
                                      </p:to>
                                    </p:set>
                                    <p:animEffect filter="fade" transition="in">
                                      <p:cBhvr>
                                        <p:cTn dur="300"/>
                                        <p:tgtEl>
                                          <p:spTgt spid="9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xEl>
                                              <p:pRg end="1" st="1"/>
                                            </p:txEl>
                                          </p:spTgt>
                                        </p:tgtEl>
                                        <p:attrNameLst>
                                          <p:attrName>style.visibility</p:attrName>
                                        </p:attrNameLst>
                                      </p:cBhvr>
                                      <p:to>
                                        <p:strVal val="visible"/>
                                      </p:to>
                                    </p:set>
                                    <p:animEffect filter="fade" transition="in">
                                      <p:cBhvr>
                                        <p:cTn dur="300"/>
                                        <p:tgtEl>
                                          <p:spTgt spid="920">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e67bc87583_0_11"/>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Alternative to KDD?</a:t>
            </a:r>
            <a:endParaRPr sz="2400">
              <a:solidFill>
                <a:schemeClr val="dk1"/>
              </a:solidFill>
              <a:latin typeface="Montserrat ExtraBold"/>
              <a:ea typeface="Montserrat ExtraBold"/>
              <a:cs typeface="Montserrat ExtraBold"/>
              <a:sym typeface="Montserrat ExtraBold"/>
            </a:endParaRPr>
          </a:p>
        </p:txBody>
      </p:sp>
      <p:sp>
        <p:nvSpPr>
          <p:cNvPr id="122" name="Google Shape;122;ge67bc87583_0_11"/>
          <p:cNvSpPr txBox="1"/>
          <p:nvPr>
            <p:ph idx="1" type="body"/>
          </p:nvPr>
        </p:nvSpPr>
        <p:spPr>
          <a:xfrm>
            <a:off x="311700" y="1135850"/>
            <a:ext cx="6289200" cy="31635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To derive knowledge from quickly accumulating data.</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Other common processes are:- </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SEMMA</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Cross Industry Standard process in Data Mining(CRISP-DM) etc</a:t>
            </a:r>
            <a:endParaRPr sz="1700">
              <a:solidFill>
                <a:schemeClr val="dk1"/>
              </a:solidFill>
              <a:latin typeface="Montserrat Medium"/>
              <a:ea typeface="Montserrat Medium"/>
              <a:cs typeface="Montserrat Medium"/>
              <a:sym typeface="Montserrat Medium"/>
            </a:endParaRPr>
          </a:p>
        </p:txBody>
      </p:sp>
      <p:cxnSp>
        <p:nvCxnSpPr>
          <p:cNvPr id="123" name="Google Shape;123;ge67bc87583_0_11"/>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animEffect filter="fade" transition="in">
                                      <p:cBhvr>
                                        <p:cTn dur="300"/>
                                        <p:tgtEl>
                                          <p:spTgt spid="1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1" st="1"/>
                                            </p:txEl>
                                          </p:spTgt>
                                        </p:tgtEl>
                                        <p:attrNameLst>
                                          <p:attrName>style.visibility</p:attrName>
                                        </p:attrNameLst>
                                      </p:cBhvr>
                                      <p:to>
                                        <p:strVal val="visible"/>
                                      </p:to>
                                    </p:set>
                                    <p:animEffect filter="fade" transition="in">
                                      <p:cBhvr>
                                        <p:cTn dur="300"/>
                                        <p:tgtEl>
                                          <p:spTgt spid="1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2" st="2"/>
                                            </p:txEl>
                                          </p:spTgt>
                                        </p:tgtEl>
                                        <p:attrNameLst>
                                          <p:attrName>style.visibility</p:attrName>
                                        </p:attrNameLst>
                                      </p:cBhvr>
                                      <p:to>
                                        <p:strVal val="visible"/>
                                      </p:to>
                                    </p:set>
                                    <p:animEffect filter="fade" transition="in">
                                      <p:cBhvr>
                                        <p:cTn dur="300"/>
                                        <p:tgtEl>
                                          <p:spTgt spid="1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3" st="3"/>
                                            </p:txEl>
                                          </p:spTgt>
                                        </p:tgtEl>
                                        <p:attrNameLst>
                                          <p:attrName>style.visibility</p:attrName>
                                        </p:attrNameLst>
                                      </p:cBhvr>
                                      <p:to>
                                        <p:strVal val="visible"/>
                                      </p:to>
                                    </p:set>
                                    <p:animEffect filter="fade" transition="in">
                                      <p:cBhvr>
                                        <p:cTn dur="300"/>
                                        <p:tgtEl>
                                          <p:spTgt spid="12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ge964824817_3_0"/>
          <p:cNvSpPr txBox="1"/>
          <p:nvPr>
            <p:ph idx="1" type="body"/>
          </p:nvPr>
        </p:nvSpPr>
        <p:spPr>
          <a:xfrm>
            <a:off x="311700" y="1521625"/>
            <a:ext cx="8428800" cy="5880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GB" sz="2200">
                <a:solidFill>
                  <a:schemeClr val="dk1"/>
                </a:solidFill>
                <a:latin typeface="Montserrat ExtraBold"/>
                <a:ea typeface="Montserrat ExtraBold"/>
                <a:cs typeface="Montserrat ExtraBold"/>
                <a:sym typeface="Montserrat ExtraBold"/>
              </a:rPr>
              <a:t>C01S07L04. Encoding Transactions</a:t>
            </a:r>
            <a:endParaRPr sz="2200">
              <a:solidFill>
                <a:schemeClr val="dk1"/>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6">
                                            <p:txEl>
                                              <p:pRg end="0" st="0"/>
                                            </p:txEl>
                                          </p:spTgt>
                                        </p:tgtEl>
                                        <p:attrNameLst>
                                          <p:attrName>style.visibility</p:attrName>
                                        </p:attrNameLst>
                                      </p:cBhvr>
                                      <p:to>
                                        <p:strVal val="visible"/>
                                      </p:to>
                                    </p:set>
                                    <p:animEffect filter="fade" transition="in">
                                      <p:cBhvr>
                                        <p:cTn dur="300"/>
                                        <p:tgtEl>
                                          <p:spTgt spid="92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ge964824817_2_6"/>
          <p:cNvSpPr txBox="1"/>
          <p:nvPr>
            <p:ph type="title"/>
          </p:nvPr>
        </p:nvSpPr>
        <p:spPr>
          <a:xfrm>
            <a:off x="251150" y="445025"/>
            <a:ext cx="8820300" cy="5727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GB" sz="2400">
                <a:latin typeface="Montserrat ExtraBold"/>
                <a:ea typeface="Montserrat ExtraBold"/>
                <a:cs typeface="Montserrat ExtraBold"/>
                <a:sym typeface="Montserrat ExtraBold"/>
              </a:rPr>
              <a:t>Importance of encoding in Association Rule Learning</a:t>
            </a:r>
            <a:endParaRPr sz="2400">
              <a:latin typeface="Montserrat ExtraBold"/>
              <a:ea typeface="Montserrat ExtraBold"/>
              <a:cs typeface="Montserrat ExtraBold"/>
              <a:sym typeface="Montserrat ExtraBold"/>
            </a:endParaRPr>
          </a:p>
        </p:txBody>
      </p:sp>
      <p:sp>
        <p:nvSpPr>
          <p:cNvPr id="932" name="Google Shape;932;ge964824817_2_6"/>
          <p:cNvSpPr txBox="1"/>
          <p:nvPr>
            <p:ph idx="1" type="body"/>
          </p:nvPr>
        </p:nvSpPr>
        <p:spPr>
          <a:xfrm>
            <a:off x="251150" y="1346150"/>
            <a:ext cx="8520600" cy="2770500"/>
          </a:xfrm>
          <a:prstGeom prst="rect">
            <a:avLst/>
          </a:prstGeom>
        </p:spPr>
        <p:txBody>
          <a:bodyPr anchorCtr="0" anchor="t" bIns="68575" lIns="68575" spcFirstLastPara="1" rIns="68575" wrap="square" tIns="68575">
            <a:noAutofit/>
          </a:bodyPr>
          <a:lstStyle/>
          <a:p>
            <a:pPr indent="-342900" lvl="0" marL="457200" rtl="0" algn="l">
              <a:lnSpc>
                <a:spcPct val="150000"/>
              </a:lnSpc>
              <a:spcBef>
                <a:spcPts val="0"/>
              </a:spcBef>
              <a:spcAft>
                <a:spcPts val="0"/>
              </a:spcAft>
              <a:buSzPts val="1800"/>
              <a:buFont typeface="Montserrat"/>
              <a:buChar char="●"/>
            </a:pPr>
            <a:r>
              <a:rPr lang="en-GB">
                <a:latin typeface="Montserrat"/>
                <a:ea typeface="Montserrat"/>
                <a:cs typeface="Montserrat"/>
                <a:sym typeface="Montserrat"/>
              </a:rPr>
              <a:t>TransactionEncoder() is used for encoding the transactions.</a:t>
            </a:r>
            <a:endParaRPr>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a:buChar char="●"/>
            </a:pPr>
            <a:r>
              <a:rPr lang="en-GB">
                <a:solidFill>
                  <a:schemeClr val="dk1"/>
                </a:solidFill>
                <a:latin typeface="Montserrat"/>
                <a:ea typeface="Montserrat"/>
                <a:cs typeface="Montserrat"/>
                <a:sym typeface="Montserrat"/>
              </a:rPr>
              <a:t>TransactionEncoder learns the unique labels in the dataset.</a:t>
            </a:r>
            <a:endParaRPr>
              <a:solidFill>
                <a:schemeClr val="dk1"/>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dk1"/>
              </a:buClr>
              <a:buSzPts val="1800"/>
              <a:buFont typeface="Montserrat"/>
              <a:buChar char="●"/>
            </a:pPr>
            <a:r>
              <a:rPr lang="en-GB">
                <a:solidFill>
                  <a:schemeClr val="dk1"/>
                </a:solidFill>
                <a:latin typeface="Montserrat"/>
                <a:ea typeface="Montserrat"/>
                <a:cs typeface="Montserrat"/>
                <a:sym typeface="Montserrat"/>
              </a:rPr>
              <a:t>TransactionEncoder transforms the input dataset </a:t>
            </a:r>
            <a:endParaRPr>
              <a:solidFill>
                <a:schemeClr val="dk1"/>
              </a:solidFill>
              <a:latin typeface="Montserrat"/>
              <a:ea typeface="Montserrat"/>
              <a:cs typeface="Montserrat"/>
              <a:sym typeface="Montserrat"/>
            </a:endParaRPr>
          </a:p>
          <a:p>
            <a:pPr indent="-342900" lvl="1" marL="914400" rtl="0" algn="l">
              <a:lnSpc>
                <a:spcPct val="150000"/>
              </a:lnSpc>
              <a:spcBef>
                <a:spcPts val="0"/>
              </a:spcBef>
              <a:spcAft>
                <a:spcPts val="0"/>
              </a:spcAft>
              <a:buClr>
                <a:schemeClr val="dk1"/>
              </a:buClr>
              <a:buSzPts val="1800"/>
              <a:buFont typeface="Montserrat"/>
              <a:buChar char="○"/>
            </a:pPr>
            <a:r>
              <a:rPr lang="en-GB">
                <a:solidFill>
                  <a:schemeClr val="dk1"/>
                </a:solidFill>
                <a:latin typeface="Montserrat"/>
                <a:ea typeface="Montserrat"/>
                <a:cs typeface="Montserrat"/>
                <a:sym typeface="Montserrat"/>
              </a:rPr>
              <a:t>Python list of lists into a one-hot encoded NumPy Boolean arra</a:t>
            </a:r>
            <a:r>
              <a:rPr lang="en-GB">
                <a:solidFill>
                  <a:schemeClr val="dk1"/>
                </a:solidFill>
                <a:latin typeface="Montserrat"/>
                <a:ea typeface="Montserrat"/>
                <a:cs typeface="Montserrat"/>
                <a:sym typeface="Montserrat"/>
              </a:rPr>
              <a:t>y.</a:t>
            </a:r>
            <a:endParaRPr>
              <a:solidFill>
                <a:schemeClr val="dk1"/>
              </a:solidFill>
              <a:latin typeface="Montserrat"/>
              <a:ea typeface="Montserrat"/>
              <a:cs typeface="Montserrat"/>
              <a:sym typeface="Montserrat"/>
            </a:endParaRPr>
          </a:p>
        </p:txBody>
      </p:sp>
      <p:cxnSp>
        <p:nvCxnSpPr>
          <p:cNvPr id="933" name="Google Shape;933;ge964824817_2_6"/>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ge9f6a44f67_0_0"/>
          <p:cNvSpPr txBox="1"/>
          <p:nvPr>
            <p:ph type="title"/>
          </p:nvPr>
        </p:nvSpPr>
        <p:spPr>
          <a:xfrm>
            <a:off x="311700" y="1276200"/>
            <a:ext cx="8520600" cy="6381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r>
              <a:rPr b="1" lang="en-GB" sz="3200">
                <a:latin typeface="Montserrat"/>
                <a:ea typeface="Montserrat"/>
                <a:cs typeface="Montserrat"/>
                <a:sym typeface="Montserrat"/>
              </a:rPr>
              <a:t>C01S07L05. Apriori Algorithm</a:t>
            </a:r>
            <a:endParaRPr b="1" sz="3200">
              <a:latin typeface="Montserrat"/>
              <a:ea typeface="Montserrat"/>
              <a:cs typeface="Montserrat"/>
              <a:sym typeface="Montserrat"/>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ge9f6a44f67_0_5"/>
          <p:cNvSpPr txBox="1"/>
          <p:nvPr>
            <p:ph type="title"/>
          </p:nvPr>
        </p:nvSpPr>
        <p:spPr>
          <a:xfrm>
            <a:off x="472425" y="445025"/>
            <a:ext cx="4801800" cy="5727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GB" sz="2400">
                <a:latin typeface="Montserrat ExtraBold"/>
                <a:ea typeface="Montserrat ExtraBold"/>
                <a:cs typeface="Montserrat ExtraBold"/>
                <a:sym typeface="Montserrat ExtraBold"/>
              </a:rPr>
              <a:t>Apriori Algorithm</a:t>
            </a:r>
            <a:endParaRPr sz="2400">
              <a:latin typeface="Montserrat ExtraBold"/>
              <a:ea typeface="Montserrat ExtraBold"/>
              <a:cs typeface="Montserrat ExtraBold"/>
              <a:sym typeface="Montserrat ExtraBold"/>
            </a:endParaRPr>
          </a:p>
        </p:txBody>
      </p:sp>
      <p:sp>
        <p:nvSpPr>
          <p:cNvPr id="944" name="Google Shape;944;ge9f6a44f67_0_5"/>
          <p:cNvSpPr txBox="1"/>
          <p:nvPr>
            <p:ph idx="1" type="body"/>
          </p:nvPr>
        </p:nvSpPr>
        <p:spPr>
          <a:xfrm>
            <a:off x="422200" y="1326050"/>
            <a:ext cx="6208200" cy="2551800"/>
          </a:xfrm>
          <a:prstGeom prst="rect">
            <a:avLst/>
          </a:prstGeom>
        </p:spPr>
        <p:txBody>
          <a:bodyPr anchorCtr="0" anchor="t" bIns="68575" lIns="68575" spcFirstLastPara="1" rIns="68575" wrap="square" tIns="68575">
            <a:noAutofit/>
          </a:bodyPr>
          <a:lstStyle/>
          <a:p>
            <a:pPr indent="-342900" lvl="0" marL="457200" rtl="0" algn="l">
              <a:lnSpc>
                <a:spcPct val="150000"/>
              </a:lnSpc>
              <a:spcBef>
                <a:spcPts val="0"/>
              </a:spcBef>
              <a:spcAft>
                <a:spcPts val="0"/>
              </a:spcAft>
              <a:buSzPts val="1800"/>
              <a:buFont typeface="Montserrat"/>
              <a:buChar char="●"/>
            </a:pPr>
            <a:r>
              <a:rPr lang="en-GB">
                <a:latin typeface="Montserrat"/>
                <a:ea typeface="Montserrat"/>
                <a:cs typeface="Montserrat"/>
                <a:sym typeface="Montserrat"/>
              </a:rPr>
              <a:t>Association Rule Mining Algorithm.</a:t>
            </a:r>
            <a:endParaRPr>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a:buChar char="●"/>
            </a:pPr>
            <a:r>
              <a:rPr lang="en-GB">
                <a:latin typeface="Montserrat"/>
                <a:ea typeface="Montserrat"/>
                <a:cs typeface="Montserrat"/>
                <a:sym typeface="Montserrat"/>
              </a:rPr>
              <a:t>“Having prior knowledge of frequent itemsets can generate strong association rules.”</a:t>
            </a:r>
            <a:endParaRPr>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a:buChar char="●"/>
            </a:pPr>
            <a:r>
              <a:rPr lang="en-GB">
                <a:solidFill>
                  <a:schemeClr val="dk1"/>
                </a:solidFill>
                <a:latin typeface="Montserrat"/>
                <a:ea typeface="Montserrat"/>
                <a:cs typeface="Montserrat"/>
                <a:sym typeface="Montserrat"/>
              </a:rPr>
              <a:t>The word ‘Apriori’ means prior knowledge.</a:t>
            </a:r>
            <a:endParaRPr>
              <a:solidFill>
                <a:schemeClr val="dk1"/>
              </a:solidFill>
              <a:latin typeface="Montserrat"/>
              <a:ea typeface="Montserrat"/>
              <a:cs typeface="Montserrat"/>
              <a:sym typeface="Montserrat"/>
            </a:endParaRPr>
          </a:p>
        </p:txBody>
      </p:sp>
      <p:cxnSp>
        <p:nvCxnSpPr>
          <p:cNvPr id="945" name="Google Shape;945;ge9f6a44f67_0_5"/>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ge9f6a44f67_0_10"/>
          <p:cNvSpPr txBox="1"/>
          <p:nvPr>
            <p:ph type="title"/>
          </p:nvPr>
        </p:nvSpPr>
        <p:spPr>
          <a:xfrm>
            <a:off x="392075" y="450425"/>
            <a:ext cx="6539700" cy="6423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GB" sz="2400">
                <a:latin typeface="Montserrat ExtraBold"/>
                <a:ea typeface="Montserrat ExtraBold"/>
                <a:cs typeface="Montserrat ExtraBold"/>
                <a:sym typeface="Montserrat ExtraBold"/>
              </a:rPr>
              <a:t>Candidate Itemset Generation</a:t>
            </a:r>
            <a:endParaRPr sz="2400">
              <a:latin typeface="Montserrat ExtraBold"/>
              <a:ea typeface="Montserrat ExtraBold"/>
              <a:cs typeface="Montserrat ExtraBold"/>
              <a:sym typeface="Montserrat ExtraBold"/>
            </a:endParaRPr>
          </a:p>
        </p:txBody>
      </p:sp>
      <p:sp>
        <p:nvSpPr>
          <p:cNvPr id="951" name="Google Shape;951;ge9f6a44f67_0_10"/>
          <p:cNvSpPr txBox="1"/>
          <p:nvPr>
            <p:ph idx="1" type="body"/>
          </p:nvPr>
        </p:nvSpPr>
        <p:spPr>
          <a:xfrm>
            <a:off x="311700" y="1152475"/>
            <a:ext cx="7122300" cy="3416400"/>
          </a:xfrm>
          <a:prstGeom prst="rect">
            <a:avLst/>
          </a:prstGeom>
        </p:spPr>
        <p:txBody>
          <a:bodyPr anchorCtr="0" anchor="t" bIns="68575" lIns="68575" spcFirstLastPara="1" rIns="68575" wrap="square" tIns="68575">
            <a:noAutofit/>
          </a:bodyPr>
          <a:lstStyle/>
          <a:p>
            <a:pPr indent="-342900" lvl="0" marL="457200" rtl="0" algn="l">
              <a:lnSpc>
                <a:spcPct val="150000"/>
              </a:lnSpc>
              <a:spcBef>
                <a:spcPts val="0"/>
              </a:spcBef>
              <a:spcAft>
                <a:spcPts val="0"/>
              </a:spcAft>
              <a:buSzPts val="1800"/>
              <a:buFont typeface="Montserrat"/>
              <a:buChar char="●"/>
            </a:pPr>
            <a:r>
              <a:rPr lang="en-GB">
                <a:latin typeface="Montserrat"/>
                <a:ea typeface="Montserrat"/>
                <a:cs typeface="Montserrat"/>
                <a:sym typeface="Montserrat"/>
              </a:rPr>
              <a:t>Iterative Approach.</a:t>
            </a:r>
            <a:endParaRPr>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a:buChar char="●"/>
            </a:pPr>
            <a:r>
              <a:rPr lang="en-GB">
                <a:latin typeface="Montserrat"/>
                <a:ea typeface="Montserrat"/>
                <a:cs typeface="Montserrat"/>
                <a:sym typeface="Montserrat"/>
              </a:rPr>
              <a:t>K-itemsets are used to explore (K+1)-itemsets:</a:t>
            </a:r>
            <a:endParaRPr>
              <a:latin typeface="Montserrat"/>
              <a:ea typeface="Montserrat"/>
              <a:cs typeface="Montserrat"/>
              <a:sym typeface="Montserrat"/>
            </a:endParaRPr>
          </a:p>
          <a:p>
            <a:pPr indent="-342900" lvl="1" marL="914400" rtl="0" algn="l">
              <a:lnSpc>
                <a:spcPct val="150000"/>
              </a:lnSpc>
              <a:spcBef>
                <a:spcPts val="0"/>
              </a:spcBef>
              <a:spcAft>
                <a:spcPts val="0"/>
              </a:spcAft>
              <a:buClr>
                <a:schemeClr val="dk1"/>
              </a:buClr>
              <a:buSzPts val="1800"/>
              <a:buFont typeface="Montserrat"/>
              <a:buChar char="○"/>
            </a:pPr>
            <a:r>
              <a:rPr lang="en-GB">
                <a:solidFill>
                  <a:schemeClr val="dk1"/>
                </a:solidFill>
                <a:latin typeface="Montserrat"/>
                <a:ea typeface="Montserrat"/>
                <a:cs typeface="Montserrat"/>
                <a:sym typeface="Montserrat"/>
              </a:rPr>
              <a:t>S</a:t>
            </a:r>
            <a:r>
              <a:rPr lang="en-GB">
                <a:solidFill>
                  <a:schemeClr val="dk1"/>
                </a:solidFill>
                <a:latin typeface="Montserrat"/>
                <a:ea typeface="Montserrat"/>
                <a:cs typeface="Montserrat"/>
                <a:sym typeface="Montserrat"/>
              </a:rPr>
              <a:t>et of frequent 1-itemset is found.</a:t>
            </a:r>
            <a:endParaRPr>
              <a:solidFill>
                <a:schemeClr val="dk1"/>
              </a:solidFill>
              <a:latin typeface="Montserrat"/>
              <a:ea typeface="Montserrat"/>
              <a:cs typeface="Montserrat"/>
              <a:sym typeface="Montserrat"/>
            </a:endParaRPr>
          </a:p>
          <a:p>
            <a:pPr indent="-342900" lvl="1" marL="914400" rtl="0" algn="l">
              <a:lnSpc>
                <a:spcPct val="150000"/>
              </a:lnSpc>
              <a:spcBef>
                <a:spcPts val="0"/>
              </a:spcBef>
              <a:spcAft>
                <a:spcPts val="0"/>
              </a:spcAft>
              <a:buClr>
                <a:schemeClr val="dk1"/>
              </a:buClr>
              <a:buSzPts val="1800"/>
              <a:buFont typeface="Montserrat"/>
              <a:buChar char="○"/>
            </a:pPr>
            <a:r>
              <a:rPr lang="en-GB">
                <a:solidFill>
                  <a:schemeClr val="dk1"/>
                </a:solidFill>
                <a:latin typeface="Montserrat"/>
                <a:ea typeface="Montserrat"/>
                <a:cs typeface="Montserrat"/>
                <a:sym typeface="Montserrat"/>
              </a:rPr>
              <a:t>Frequent 2-itemset is found.</a:t>
            </a:r>
            <a:endParaRPr>
              <a:solidFill>
                <a:schemeClr val="dk1"/>
              </a:solidFill>
              <a:latin typeface="Montserrat"/>
              <a:ea typeface="Montserrat"/>
              <a:cs typeface="Montserrat"/>
              <a:sym typeface="Montserrat"/>
            </a:endParaRPr>
          </a:p>
          <a:p>
            <a:pPr indent="-342900" lvl="1" marL="914400" rtl="0" algn="l">
              <a:lnSpc>
                <a:spcPct val="150000"/>
              </a:lnSpc>
              <a:spcBef>
                <a:spcPts val="0"/>
              </a:spcBef>
              <a:spcAft>
                <a:spcPts val="0"/>
              </a:spcAft>
              <a:buClr>
                <a:schemeClr val="dk1"/>
              </a:buClr>
              <a:buSzPts val="1800"/>
              <a:buFont typeface="Montserrat"/>
              <a:buChar char="○"/>
            </a:pPr>
            <a:r>
              <a:rPr lang="en-GB">
                <a:solidFill>
                  <a:schemeClr val="dk1"/>
                </a:solidFill>
                <a:latin typeface="Montserrat"/>
                <a:ea typeface="Montserrat"/>
                <a:cs typeface="Montserrat"/>
                <a:sym typeface="Montserrat"/>
              </a:rPr>
              <a:t>No more frequent k-itemsets can be found.</a:t>
            </a:r>
            <a:endParaRPr>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a:buChar char="●"/>
            </a:pPr>
            <a:r>
              <a:rPr lang="en-GB">
                <a:latin typeface="Montserrat"/>
                <a:ea typeface="Montserrat"/>
                <a:cs typeface="Montserrat"/>
                <a:sym typeface="Montserrat"/>
              </a:rPr>
              <a:t>A candidate k-itemset is an itemset with k items in it.</a:t>
            </a:r>
            <a:endParaRPr>
              <a:latin typeface="Montserrat"/>
              <a:ea typeface="Montserrat"/>
              <a:cs typeface="Montserrat"/>
              <a:sym typeface="Montserrat"/>
            </a:endParaRPr>
          </a:p>
          <a:p>
            <a:pPr indent="-342900" lvl="1" marL="914400" rtl="0" algn="l">
              <a:lnSpc>
                <a:spcPct val="150000"/>
              </a:lnSpc>
              <a:spcBef>
                <a:spcPts val="0"/>
              </a:spcBef>
              <a:spcAft>
                <a:spcPts val="0"/>
              </a:spcAft>
              <a:buSzPts val="1800"/>
              <a:buFont typeface="Montserrat"/>
              <a:buChar char="○"/>
            </a:pPr>
            <a:r>
              <a:rPr lang="en-GB">
                <a:latin typeface="Montserrat"/>
                <a:ea typeface="Montserrat"/>
                <a:cs typeface="Montserrat"/>
                <a:sym typeface="Montserrat"/>
              </a:rPr>
              <a:t>Ex. Candidate 2-itemset can be [Bread, Butter].</a:t>
            </a:r>
            <a:endParaRPr>
              <a:latin typeface="Montserrat"/>
              <a:ea typeface="Montserrat"/>
              <a:cs typeface="Montserrat"/>
              <a:sym typeface="Montserrat"/>
            </a:endParaRPr>
          </a:p>
        </p:txBody>
      </p:sp>
      <p:cxnSp>
        <p:nvCxnSpPr>
          <p:cNvPr id="952" name="Google Shape;952;ge9f6a44f67_0_10"/>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ge9f6a44f67_0_15"/>
          <p:cNvSpPr txBox="1"/>
          <p:nvPr>
            <p:ph type="title"/>
          </p:nvPr>
        </p:nvSpPr>
        <p:spPr>
          <a:xfrm>
            <a:off x="623400" y="597425"/>
            <a:ext cx="8520600" cy="5727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GB" sz="2400">
                <a:latin typeface="Montserrat ExtraBold"/>
                <a:ea typeface="Montserrat ExtraBold"/>
                <a:cs typeface="Montserrat ExtraBold"/>
                <a:sym typeface="Montserrat ExtraBold"/>
              </a:rPr>
              <a:t>Apriori Property</a:t>
            </a:r>
            <a:endParaRPr sz="2400">
              <a:latin typeface="Montserrat ExtraBold"/>
              <a:ea typeface="Montserrat ExtraBold"/>
              <a:cs typeface="Montserrat ExtraBold"/>
              <a:sym typeface="Montserrat ExtraBold"/>
            </a:endParaRPr>
          </a:p>
        </p:txBody>
      </p:sp>
      <p:sp>
        <p:nvSpPr>
          <p:cNvPr id="958" name="Google Shape;958;ge9f6a44f67_0_15"/>
          <p:cNvSpPr txBox="1"/>
          <p:nvPr>
            <p:ph idx="1" type="body"/>
          </p:nvPr>
        </p:nvSpPr>
        <p:spPr>
          <a:xfrm>
            <a:off x="464100" y="1411500"/>
            <a:ext cx="6399000" cy="2320500"/>
          </a:xfrm>
          <a:prstGeom prst="rect">
            <a:avLst/>
          </a:prstGeom>
        </p:spPr>
        <p:txBody>
          <a:bodyPr anchorCtr="0" anchor="t" bIns="68575" lIns="68575" spcFirstLastPara="1" rIns="68575" wrap="square" tIns="68575">
            <a:noAutofit/>
          </a:bodyPr>
          <a:lstStyle/>
          <a:p>
            <a:pPr indent="-342900" lvl="0" marL="457200" rtl="0" algn="l">
              <a:lnSpc>
                <a:spcPct val="150000"/>
              </a:lnSpc>
              <a:spcBef>
                <a:spcPts val="0"/>
              </a:spcBef>
              <a:spcAft>
                <a:spcPts val="0"/>
              </a:spcAft>
              <a:buSzPts val="1800"/>
              <a:buFont typeface="Montserrat"/>
              <a:buChar char="●"/>
            </a:pPr>
            <a:r>
              <a:rPr lang="en-GB">
                <a:latin typeface="Montserrat"/>
                <a:ea typeface="Montserrat"/>
                <a:cs typeface="Montserrat"/>
                <a:sym typeface="Montserrat"/>
              </a:rPr>
              <a:t>All non-empty subsets of a frequent itemset must also be frequent.</a:t>
            </a:r>
            <a:endParaRPr>
              <a:latin typeface="Montserrat"/>
              <a:ea typeface="Montserrat"/>
              <a:cs typeface="Montserrat"/>
              <a:sym typeface="Montserrat"/>
            </a:endParaRPr>
          </a:p>
          <a:p>
            <a:pPr indent="-342900" lvl="1" marL="914400" rtl="0" algn="l">
              <a:lnSpc>
                <a:spcPct val="150000"/>
              </a:lnSpc>
              <a:spcBef>
                <a:spcPts val="0"/>
              </a:spcBef>
              <a:spcAft>
                <a:spcPts val="0"/>
              </a:spcAft>
              <a:buSzPts val="1800"/>
              <a:buFont typeface="Montserrat"/>
              <a:buChar char="○"/>
            </a:pPr>
            <a:r>
              <a:rPr lang="en-GB">
                <a:latin typeface="Montserrat"/>
                <a:ea typeface="Montserrat"/>
                <a:cs typeface="Montserrat"/>
                <a:sym typeface="Montserrat"/>
              </a:rPr>
              <a:t>Ex. If [Bread, Butter] is a frequent itemset, then [Bread] and [Butter] must individually be frequent too.</a:t>
            </a:r>
            <a:endParaRPr>
              <a:latin typeface="Montserrat"/>
              <a:ea typeface="Montserrat"/>
              <a:cs typeface="Montserrat"/>
              <a:sym typeface="Montserrat"/>
            </a:endParaRPr>
          </a:p>
        </p:txBody>
      </p:sp>
      <p:cxnSp>
        <p:nvCxnSpPr>
          <p:cNvPr id="959" name="Google Shape;959;ge9f6a44f67_0_15"/>
          <p:cNvCxnSpPr/>
          <p:nvPr/>
        </p:nvCxnSpPr>
        <p:spPr>
          <a:xfrm>
            <a:off x="464100" y="6028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e67bc87583_0_17"/>
          <p:cNvSpPr txBox="1"/>
          <p:nvPr>
            <p:ph idx="1" type="body"/>
          </p:nvPr>
        </p:nvSpPr>
        <p:spPr>
          <a:xfrm>
            <a:off x="311700" y="1521625"/>
            <a:ext cx="8428800" cy="14790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None/>
            </a:pPr>
            <a:r>
              <a:rPr lang="en-GB" sz="3000">
                <a:solidFill>
                  <a:schemeClr val="dk1"/>
                </a:solidFill>
                <a:latin typeface="Montserrat ExtraBold"/>
                <a:ea typeface="Montserrat ExtraBold"/>
                <a:cs typeface="Montserrat ExtraBold"/>
                <a:sym typeface="Montserrat ExtraBold"/>
              </a:rPr>
              <a:t>C01S02L01. Introduction to KDD</a:t>
            </a:r>
            <a:endParaRPr sz="3000">
              <a:solidFill>
                <a:schemeClr val="dk1"/>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0" st="0"/>
                                            </p:txEl>
                                          </p:spTgt>
                                        </p:tgtEl>
                                        <p:attrNameLst>
                                          <p:attrName>style.visibility</p:attrName>
                                        </p:attrNameLst>
                                      </p:cBhvr>
                                      <p:to>
                                        <p:strVal val="visible"/>
                                      </p:to>
                                    </p:set>
                                    <p:animEffect filter="fade" transition="in">
                                      <p:cBhvr>
                                        <p:cTn dur="300"/>
                                        <p:tgtEl>
                                          <p:spTgt spid="12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7"/>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Clr>
                <a:schemeClr val="dk1"/>
              </a:buClr>
              <a:buSzPts val="1100"/>
              <a:buFont typeface="Arial"/>
              <a:buNone/>
            </a:pPr>
            <a:r>
              <a:rPr lang="en-GB" sz="2400">
                <a:solidFill>
                  <a:schemeClr val="dk1"/>
                </a:solidFill>
                <a:latin typeface="Montserrat ExtraBold"/>
                <a:ea typeface="Montserrat ExtraBold"/>
                <a:cs typeface="Montserrat ExtraBold"/>
                <a:sym typeface="Montserrat ExtraBold"/>
              </a:rPr>
              <a:t>KDD process steps</a:t>
            </a:r>
            <a:endParaRPr sz="2400">
              <a:solidFill>
                <a:schemeClr val="dk1"/>
              </a:solidFill>
              <a:latin typeface="Montserrat ExtraBold"/>
              <a:ea typeface="Montserrat ExtraBold"/>
              <a:cs typeface="Montserrat ExtraBold"/>
              <a:sym typeface="Montserrat ExtraBold"/>
            </a:endParaRPr>
          </a:p>
        </p:txBody>
      </p:sp>
      <p:sp>
        <p:nvSpPr>
          <p:cNvPr id="134" name="Google Shape;134;p7"/>
          <p:cNvSpPr txBox="1"/>
          <p:nvPr>
            <p:ph idx="1" type="body"/>
          </p:nvPr>
        </p:nvSpPr>
        <p:spPr>
          <a:xfrm>
            <a:off x="311700" y="1210875"/>
            <a:ext cx="8428800" cy="30885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i="1" lang="en-GB" sz="1700">
                <a:solidFill>
                  <a:schemeClr val="dk1"/>
                </a:solidFill>
                <a:latin typeface="Montserrat"/>
                <a:ea typeface="Montserrat"/>
                <a:cs typeface="Montserrat"/>
                <a:sym typeface="Montserrat"/>
              </a:rPr>
              <a:t>Selection:</a:t>
            </a:r>
            <a:endParaRPr b="1" i="1"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Upon a database of compiled data and the targeted data is determined and also the variables that will be used for evaluating the knowledge discovery.</a:t>
            </a:r>
            <a:endParaRPr sz="17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b="1" i="1" lang="en-GB" sz="1700">
                <a:solidFill>
                  <a:schemeClr val="dk1"/>
                </a:solidFill>
                <a:latin typeface="Montserrat"/>
                <a:ea typeface="Montserrat"/>
                <a:cs typeface="Montserrat"/>
                <a:sym typeface="Montserrat"/>
              </a:rPr>
              <a:t>Pre-Processing:</a:t>
            </a:r>
            <a:endParaRPr b="1" i="1"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All about improving the data being worked with.</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Improving the data means the data cleaning concept.</a:t>
            </a:r>
            <a:endParaRPr sz="1700">
              <a:solidFill>
                <a:schemeClr val="dk1"/>
              </a:solidFill>
              <a:latin typeface="Montserrat Medium"/>
              <a:ea typeface="Montserrat Medium"/>
              <a:cs typeface="Montserrat Medium"/>
              <a:sym typeface="Montserrat Medium"/>
            </a:endParaRPr>
          </a:p>
        </p:txBody>
      </p:sp>
      <p:cxnSp>
        <p:nvCxnSpPr>
          <p:cNvPr id="135" name="Google Shape;135;p7"/>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xEl>
                                              <p:pRg end="0" st="0"/>
                                            </p:txEl>
                                          </p:spTgt>
                                        </p:tgtEl>
                                        <p:attrNameLst>
                                          <p:attrName>style.visibility</p:attrName>
                                        </p:attrNameLst>
                                      </p:cBhvr>
                                      <p:to>
                                        <p:strVal val="visible"/>
                                      </p:to>
                                    </p:set>
                                    <p:animEffect filter="fade" transition="in">
                                      <p:cBhvr>
                                        <p:cTn dur="300"/>
                                        <p:tgtEl>
                                          <p:spTgt spid="1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xEl>
                                              <p:pRg end="1" st="1"/>
                                            </p:txEl>
                                          </p:spTgt>
                                        </p:tgtEl>
                                        <p:attrNameLst>
                                          <p:attrName>style.visibility</p:attrName>
                                        </p:attrNameLst>
                                      </p:cBhvr>
                                      <p:to>
                                        <p:strVal val="visible"/>
                                      </p:to>
                                    </p:set>
                                    <p:animEffect filter="fade" transition="in">
                                      <p:cBhvr>
                                        <p:cTn dur="300"/>
                                        <p:tgtEl>
                                          <p:spTgt spid="1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xEl>
                                              <p:pRg end="2" st="2"/>
                                            </p:txEl>
                                          </p:spTgt>
                                        </p:tgtEl>
                                        <p:attrNameLst>
                                          <p:attrName>style.visibility</p:attrName>
                                        </p:attrNameLst>
                                      </p:cBhvr>
                                      <p:to>
                                        <p:strVal val="visible"/>
                                      </p:to>
                                    </p:set>
                                    <p:animEffect filter="fade" transition="in">
                                      <p:cBhvr>
                                        <p:cTn dur="300"/>
                                        <p:tgtEl>
                                          <p:spTgt spid="1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xEl>
                                              <p:pRg end="3" st="3"/>
                                            </p:txEl>
                                          </p:spTgt>
                                        </p:tgtEl>
                                        <p:attrNameLst>
                                          <p:attrName>style.visibility</p:attrName>
                                        </p:attrNameLst>
                                      </p:cBhvr>
                                      <p:to>
                                        <p:strVal val="visible"/>
                                      </p:to>
                                    </p:set>
                                    <p:animEffect filter="fade" transition="in">
                                      <p:cBhvr>
                                        <p:cTn dur="300"/>
                                        <p:tgtEl>
                                          <p:spTgt spid="1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xEl>
                                              <p:pRg end="4" st="4"/>
                                            </p:txEl>
                                          </p:spTgt>
                                        </p:tgtEl>
                                        <p:attrNameLst>
                                          <p:attrName>style.visibility</p:attrName>
                                        </p:attrNameLst>
                                      </p:cBhvr>
                                      <p:to>
                                        <p:strVal val="visible"/>
                                      </p:to>
                                    </p:set>
                                    <p:animEffect filter="fade" transition="in">
                                      <p:cBhvr>
                                        <p:cTn dur="300"/>
                                        <p:tgtEl>
                                          <p:spTgt spid="13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e67bc87583_0_21"/>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Data Cleaning</a:t>
            </a:r>
            <a:endParaRPr sz="2400">
              <a:solidFill>
                <a:schemeClr val="dk1"/>
              </a:solidFill>
              <a:latin typeface="Montserrat ExtraBold"/>
              <a:ea typeface="Montserrat ExtraBold"/>
              <a:cs typeface="Montserrat ExtraBold"/>
              <a:sym typeface="Montserrat ExtraBold"/>
            </a:endParaRPr>
          </a:p>
        </p:txBody>
      </p:sp>
      <p:sp>
        <p:nvSpPr>
          <p:cNvPr id="141" name="Google Shape;141;ge67bc87583_0_21"/>
          <p:cNvSpPr txBox="1"/>
          <p:nvPr>
            <p:ph idx="1" type="body"/>
          </p:nvPr>
        </p:nvSpPr>
        <p:spPr>
          <a:xfrm>
            <a:off x="403575" y="1285875"/>
            <a:ext cx="7617900" cy="30027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As removal of noisy and irrelevant data from collection.</a:t>
            </a:r>
            <a:endParaRPr sz="17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i="1" lang="en-GB" sz="1700">
                <a:solidFill>
                  <a:schemeClr val="dk1"/>
                </a:solidFill>
                <a:latin typeface="Montserrat Medium"/>
                <a:ea typeface="Montserrat Medium"/>
                <a:cs typeface="Montserrat Medium"/>
                <a:sym typeface="Montserrat Medium"/>
              </a:rPr>
              <a:t>The following steps:-</a:t>
            </a:r>
            <a:endParaRPr i="1"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Missing Values</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Noisy data</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where there is random noise or variance error.</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Data Discrepancy detection and Data transformation tools.</a:t>
            </a:r>
            <a:endParaRPr i="1" sz="1700">
              <a:solidFill>
                <a:schemeClr val="dk1"/>
              </a:solidFill>
              <a:latin typeface="Montserrat Medium"/>
              <a:ea typeface="Montserrat Medium"/>
              <a:cs typeface="Montserrat Medium"/>
              <a:sym typeface="Montserrat Medium"/>
            </a:endParaRPr>
          </a:p>
        </p:txBody>
      </p:sp>
      <p:cxnSp>
        <p:nvCxnSpPr>
          <p:cNvPr id="142" name="Google Shape;142;ge67bc87583_0_21"/>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0" st="0"/>
                                            </p:txEl>
                                          </p:spTgt>
                                        </p:tgtEl>
                                        <p:attrNameLst>
                                          <p:attrName>style.visibility</p:attrName>
                                        </p:attrNameLst>
                                      </p:cBhvr>
                                      <p:to>
                                        <p:strVal val="visible"/>
                                      </p:to>
                                    </p:set>
                                    <p:animEffect filter="fade" transition="in">
                                      <p:cBhvr>
                                        <p:cTn dur="300"/>
                                        <p:tgtEl>
                                          <p:spTgt spid="1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1" st="1"/>
                                            </p:txEl>
                                          </p:spTgt>
                                        </p:tgtEl>
                                        <p:attrNameLst>
                                          <p:attrName>style.visibility</p:attrName>
                                        </p:attrNameLst>
                                      </p:cBhvr>
                                      <p:to>
                                        <p:strVal val="visible"/>
                                      </p:to>
                                    </p:set>
                                    <p:animEffect filter="fade" transition="in">
                                      <p:cBhvr>
                                        <p:cTn dur="300"/>
                                        <p:tgtEl>
                                          <p:spTgt spid="1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2" st="2"/>
                                            </p:txEl>
                                          </p:spTgt>
                                        </p:tgtEl>
                                        <p:attrNameLst>
                                          <p:attrName>style.visibility</p:attrName>
                                        </p:attrNameLst>
                                      </p:cBhvr>
                                      <p:to>
                                        <p:strVal val="visible"/>
                                      </p:to>
                                    </p:set>
                                    <p:animEffect filter="fade" transition="in">
                                      <p:cBhvr>
                                        <p:cTn dur="300"/>
                                        <p:tgtEl>
                                          <p:spTgt spid="1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3" st="3"/>
                                            </p:txEl>
                                          </p:spTgt>
                                        </p:tgtEl>
                                        <p:attrNameLst>
                                          <p:attrName>style.visibility</p:attrName>
                                        </p:attrNameLst>
                                      </p:cBhvr>
                                      <p:to>
                                        <p:strVal val="visible"/>
                                      </p:to>
                                    </p:set>
                                    <p:animEffect filter="fade" transition="in">
                                      <p:cBhvr>
                                        <p:cTn dur="300"/>
                                        <p:tgtEl>
                                          <p:spTgt spid="14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4" st="4"/>
                                            </p:txEl>
                                          </p:spTgt>
                                        </p:tgtEl>
                                        <p:attrNameLst>
                                          <p:attrName>style.visibility</p:attrName>
                                        </p:attrNameLst>
                                      </p:cBhvr>
                                      <p:to>
                                        <p:strVal val="visible"/>
                                      </p:to>
                                    </p:set>
                                    <p:animEffect filter="fade" transition="in">
                                      <p:cBhvr>
                                        <p:cTn dur="300"/>
                                        <p:tgtEl>
                                          <p:spTgt spid="14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5" st="5"/>
                                            </p:txEl>
                                          </p:spTgt>
                                        </p:tgtEl>
                                        <p:attrNameLst>
                                          <p:attrName>style.visibility</p:attrName>
                                        </p:attrNameLst>
                                      </p:cBhvr>
                                      <p:to>
                                        <p:strVal val="visible"/>
                                      </p:to>
                                    </p:set>
                                    <p:animEffect filter="fade" transition="in">
                                      <p:cBhvr>
                                        <p:cTn dur="300"/>
                                        <p:tgtEl>
                                          <p:spTgt spid="14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e67bc87583_0_27"/>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KDD process steps</a:t>
            </a:r>
            <a:endParaRPr sz="2400">
              <a:solidFill>
                <a:schemeClr val="dk1"/>
              </a:solidFill>
              <a:latin typeface="Montserrat ExtraBold"/>
              <a:ea typeface="Montserrat ExtraBold"/>
              <a:cs typeface="Montserrat ExtraBold"/>
              <a:sym typeface="Montserrat ExtraBold"/>
            </a:endParaRPr>
          </a:p>
        </p:txBody>
      </p:sp>
      <p:sp>
        <p:nvSpPr>
          <p:cNvPr id="148" name="Google Shape;148;ge67bc87583_0_27"/>
          <p:cNvSpPr txBox="1"/>
          <p:nvPr>
            <p:ph idx="1" type="body"/>
          </p:nvPr>
        </p:nvSpPr>
        <p:spPr>
          <a:xfrm>
            <a:off x="403575" y="1307300"/>
            <a:ext cx="7617900" cy="29814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i="1" lang="en-GB" sz="1700">
                <a:solidFill>
                  <a:schemeClr val="dk1"/>
                </a:solidFill>
                <a:latin typeface="Montserrat"/>
                <a:ea typeface="Montserrat"/>
                <a:cs typeface="Montserrat"/>
                <a:sym typeface="Montserrat"/>
              </a:rPr>
              <a:t>Transformation:</a:t>
            </a:r>
            <a:endParaRPr b="1" i="1"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On converting the pre-processed data to fully utilizable kind. </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By narrowing the scope in terms of variety and data attributes are firmly established for coming evaluation. </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Information is organized and sorted. </a:t>
            </a:r>
            <a:endParaRPr sz="1700">
              <a:solidFill>
                <a:schemeClr val="dk1"/>
              </a:solidFill>
              <a:latin typeface="Montserrat Medium"/>
              <a:ea typeface="Montserrat Medium"/>
              <a:cs typeface="Montserrat Medium"/>
              <a:sym typeface="Montserrat Medium"/>
            </a:endParaRPr>
          </a:p>
        </p:txBody>
      </p:sp>
      <p:cxnSp>
        <p:nvCxnSpPr>
          <p:cNvPr id="149" name="Google Shape;149;ge67bc87583_0_27"/>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0" st="0"/>
                                            </p:txEl>
                                          </p:spTgt>
                                        </p:tgtEl>
                                        <p:attrNameLst>
                                          <p:attrName>style.visibility</p:attrName>
                                        </p:attrNameLst>
                                      </p:cBhvr>
                                      <p:to>
                                        <p:strVal val="visible"/>
                                      </p:to>
                                    </p:set>
                                    <p:animEffect filter="fade" transition="in">
                                      <p:cBhvr>
                                        <p:cTn dur="300"/>
                                        <p:tgtEl>
                                          <p:spTgt spid="1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1" st="1"/>
                                            </p:txEl>
                                          </p:spTgt>
                                        </p:tgtEl>
                                        <p:attrNameLst>
                                          <p:attrName>style.visibility</p:attrName>
                                        </p:attrNameLst>
                                      </p:cBhvr>
                                      <p:to>
                                        <p:strVal val="visible"/>
                                      </p:to>
                                    </p:set>
                                    <p:animEffect filter="fade" transition="in">
                                      <p:cBhvr>
                                        <p:cTn dur="300"/>
                                        <p:tgtEl>
                                          <p:spTgt spid="1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2" st="2"/>
                                            </p:txEl>
                                          </p:spTgt>
                                        </p:tgtEl>
                                        <p:attrNameLst>
                                          <p:attrName>style.visibility</p:attrName>
                                        </p:attrNameLst>
                                      </p:cBhvr>
                                      <p:to>
                                        <p:strVal val="visible"/>
                                      </p:to>
                                    </p:set>
                                    <p:animEffect filter="fade" transition="in">
                                      <p:cBhvr>
                                        <p:cTn dur="300"/>
                                        <p:tgtEl>
                                          <p:spTgt spid="1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3" st="3"/>
                                            </p:txEl>
                                          </p:spTgt>
                                        </p:tgtEl>
                                        <p:attrNameLst>
                                          <p:attrName>style.visibility</p:attrName>
                                        </p:attrNameLst>
                                      </p:cBhvr>
                                      <p:to>
                                        <p:strVal val="visible"/>
                                      </p:to>
                                    </p:set>
                                    <p:animEffect filter="fade" transition="in">
                                      <p:cBhvr>
                                        <p:cTn dur="300"/>
                                        <p:tgtEl>
                                          <p:spTgt spid="14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e67bc87583_0_33"/>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Data Transformation</a:t>
            </a:r>
            <a:endParaRPr sz="2400">
              <a:solidFill>
                <a:schemeClr val="dk1"/>
              </a:solidFill>
              <a:latin typeface="Montserrat ExtraBold"/>
              <a:ea typeface="Montserrat ExtraBold"/>
              <a:cs typeface="Montserrat ExtraBold"/>
              <a:sym typeface="Montserrat ExtraBold"/>
            </a:endParaRPr>
          </a:p>
        </p:txBody>
      </p:sp>
      <p:sp>
        <p:nvSpPr>
          <p:cNvPr id="155" name="Google Shape;155;ge67bc87583_0_33"/>
          <p:cNvSpPr txBox="1"/>
          <p:nvPr>
            <p:ph idx="1" type="body"/>
          </p:nvPr>
        </p:nvSpPr>
        <p:spPr>
          <a:xfrm>
            <a:off x="403575" y="1168000"/>
            <a:ext cx="7617900" cy="31206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lang="en-GB" sz="1700">
                <a:solidFill>
                  <a:schemeClr val="dk1"/>
                </a:solidFill>
                <a:latin typeface="Montserrat Medium"/>
                <a:ea typeface="Montserrat Medium"/>
                <a:cs typeface="Montserrat Medium"/>
                <a:sym typeface="Montserrat Medium"/>
              </a:rPr>
              <a:t>Data transformation is a two step process:-</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Data Mapping- assigning elements from source base to destination to capture transformations.</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Code generation- creation of the actual transformation program.</a:t>
            </a:r>
            <a:endParaRPr sz="1700">
              <a:solidFill>
                <a:schemeClr val="dk1"/>
              </a:solidFill>
              <a:latin typeface="Montserrat Medium"/>
              <a:ea typeface="Montserrat Medium"/>
              <a:cs typeface="Montserrat Medium"/>
              <a:sym typeface="Montserrat Medium"/>
            </a:endParaRPr>
          </a:p>
        </p:txBody>
      </p:sp>
      <p:cxnSp>
        <p:nvCxnSpPr>
          <p:cNvPr id="156" name="Google Shape;156;ge67bc87583_0_33"/>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0" st="0"/>
                                            </p:txEl>
                                          </p:spTgt>
                                        </p:tgtEl>
                                        <p:attrNameLst>
                                          <p:attrName>style.visibility</p:attrName>
                                        </p:attrNameLst>
                                      </p:cBhvr>
                                      <p:to>
                                        <p:strVal val="visible"/>
                                      </p:to>
                                    </p:set>
                                    <p:animEffect filter="fade" transition="in">
                                      <p:cBhvr>
                                        <p:cTn dur="300"/>
                                        <p:tgtEl>
                                          <p:spTgt spid="1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1" st="1"/>
                                            </p:txEl>
                                          </p:spTgt>
                                        </p:tgtEl>
                                        <p:attrNameLst>
                                          <p:attrName>style.visibility</p:attrName>
                                        </p:attrNameLst>
                                      </p:cBhvr>
                                      <p:to>
                                        <p:strVal val="visible"/>
                                      </p:to>
                                    </p:set>
                                    <p:animEffect filter="fade" transition="in">
                                      <p:cBhvr>
                                        <p:cTn dur="300"/>
                                        <p:tgtEl>
                                          <p:spTgt spid="1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2" st="2"/>
                                            </p:txEl>
                                          </p:spTgt>
                                        </p:tgtEl>
                                        <p:attrNameLst>
                                          <p:attrName>style.visibility</p:attrName>
                                        </p:attrNameLst>
                                      </p:cBhvr>
                                      <p:to>
                                        <p:strVal val="visible"/>
                                      </p:to>
                                    </p:set>
                                    <p:animEffect filter="fade" transition="in">
                                      <p:cBhvr>
                                        <p:cTn dur="300"/>
                                        <p:tgtEl>
                                          <p:spTgt spid="15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e67bc87583_0_39"/>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Data Mining</a:t>
            </a:r>
            <a:endParaRPr sz="2400">
              <a:solidFill>
                <a:schemeClr val="dk1"/>
              </a:solidFill>
              <a:latin typeface="Montserrat ExtraBold"/>
              <a:ea typeface="Montserrat ExtraBold"/>
              <a:cs typeface="Montserrat ExtraBold"/>
              <a:sym typeface="Montserrat ExtraBold"/>
            </a:endParaRPr>
          </a:p>
        </p:txBody>
      </p:sp>
      <p:sp>
        <p:nvSpPr>
          <p:cNvPr id="162" name="Google Shape;162;ge67bc87583_0_39"/>
          <p:cNvSpPr txBox="1"/>
          <p:nvPr>
            <p:ph idx="1" type="body"/>
          </p:nvPr>
        </p:nvSpPr>
        <p:spPr>
          <a:xfrm>
            <a:off x="403575" y="1093000"/>
            <a:ext cx="8147400" cy="31956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i="1" lang="en-GB" sz="1700">
                <a:solidFill>
                  <a:schemeClr val="dk1"/>
                </a:solidFill>
                <a:latin typeface="Montserrat"/>
                <a:ea typeface="Montserrat"/>
                <a:cs typeface="Montserrat"/>
                <a:sym typeface="Montserrat"/>
              </a:rPr>
              <a:t>Data mining:</a:t>
            </a:r>
            <a:endParaRPr b="1" i="1" sz="17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1700">
                <a:solidFill>
                  <a:schemeClr val="dk1"/>
                </a:solidFill>
                <a:latin typeface="Montserrat Medium"/>
                <a:ea typeface="Montserrat Medium"/>
                <a:cs typeface="Montserrat Medium"/>
                <a:sym typeface="Montserrat Medium"/>
              </a:rPr>
              <a:t>Applied to extract patterns potentially useful.</a:t>
            </a:r>
            <a:endParaRPr sz="17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GB" sz="1700">
                <a:solidFill>
                  <a:schemeClr val="dk1"/>
                </a:solidFill>
                <a:latin typeface="Montserrat Medium"/>
                <a:ea typeface="Montserrat Medium"/>
                <a:cs typeface="Montserrat Medium"/>
                <a:sym typeface="Montserrat Medium"/>
              </a:rPr>
              <a:t>The patterns are graphed, trended, charted in the form particularly helpful to the process KDD is being conducted for. </a:t>
            </a:r>
            <a:endParaRPr sz="17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GB" sz="1700">
                <a:solidFill>
                  <a:schemeClr val="dk1"/>
                </a:solidFill>
                <a:latin typeface="Montserrat Medium"/>
                <a:ea typeface="Montserrat Medium"/>
                <a:cs typeface="Montserrat Medium"/>
                <a:sym typeface="Montserrat Medium"/>
              </a:rPr>
              <a:t>This step involves:-</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AutoNum type="arabicPeriod"/>
            </a:pPr>
            <a:r>
              <a:rPr lang="en-GB" sz="1700">
                <a:solidFill>
                  <a:schemeClr val="dk1"/>
                </a:solidFill>
                <a:latin typeface="Montserrat Medium"/>
                <a:ea typeface="Montserrat Medium"/>
                <a:cs typeface="Montserrat Medium"/>
                <a:sym typeface="Montserrat Medium"/>
              </a:rPr>
              <a:t>Transformation task relevant data into patterns.</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AutoNum type="arabicPeriod"/>
            </a:pPr>
            <a:r>
              <a:rPr lang="en-GB" sz="1700">
                <a:solidFill>
                  <a:schemeClr val="dk1"/>
                </a:solidFill>
                <a:latin typeface="Montserrat Medium"/>
                <a:ea typeface="Montserrat Medium"/>
                <a:cs typeface="Montserrat Medium"/>
                <a:sym typeface="Montserrat Medium"/>
              </a:rPr>
              <a:t>Decides purpose of model using classification or characterization.</a:t>
            </a:r>
            <a:endParaRPr sz="1700">
              <a:solidFill>
                <a:schemeClr val="dk1"/>
              </a:solidFill>
              <a:latin typeface="Montserrat Medium"/>
              <a:ea typeface="Montserrat Medium"/>
              <a:cs typeface="Montserrat Medium"/>
              <a:sym typeface="Montserrat Medium"/>
            </a:endParaRPr>
          </a:p>
        </p:txBody>
      </p:sp>
      <p:cxnSp>
        <p:nvCxnSpPr>
          <p:cNvPr id="163" name="Google Shape;163;ge67bc87583_0_39"/>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0" st="0"/>
                                            </p:txEl>
                                          </p:spTgt>
                                        </p:tgtEl>
                                        <p:attrNameLst>
                                          <p:attrName>style.visibility</p:attrName>
                                        </p:attrNameLst>
                                      </p:cBhvr>
                                      <p:to>
                                        <p:strVal val="visible"/>
                                      </p:to>
                                    </p:set>
                                    <p:animEffect filter="fade" transition="in">
                                      <p:cBhvr>
                                        <p:cTn dur="300"/>
                                        <p:tgtEl>
                                          <p:spTgt spid="1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1" st="1"/>
                                            </p:txEl>
                                          </p:spTgt>
                                        </p:tgtEl>
                                        <p:attrNameLst>
                                          <p:attrName>style.visibility</p:attrName>
                                        </p:attrNameLst>
                                      </p:cBhvr>
                                      <p:to>
                                        <p:strVal val="visible"/>
                                      </p:to>
                                    </p:set>
                                    <p:animEffect filter="fade" transition="in">
                                      <p:cBhvr>
                                        <p:cTn dur="300"/>
                                        <p:tgtEl>
                                          <p:spTgt spid="1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2" st="2"/>
                                            </p:txEl>
                                          </p:spTgt>
                                        </p:tgtEl>
                                        <p:attrNameLst>
                                          <p:attrName>style.visibility</p:attrName>
                                        </p:attrNameLst>
                                      </p:cBhvr>
                                      <p:to>
                                        <p:strVal val="visible"/>
                                      </p:to>
                                    </p:set>
                                    <p:animEffect filter="fade" transition="in">
                                      <p:cBhvr>
                                        <p:cTn dur="300"/>
                                        <p:tgtEl>
                                          <p:spTgt spid="1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3" st="3"/>
                                            </p:txEl>
                                          </p:spTgt>
                                        </p:tgtEl>
                                        <p:attrNameLst>
                                          <p:attrName>style.visibility</p:attrName>
                                        </p:attrNameLst>
                                      </p:cBhvr>
                                      <p:to>
                                        <p:strVal val="visible"/>
                                      </p:to>
                                    </p:set>
                                    <p:animEffect filter="fade" transition="in">
                                      <p:cBhvr>
                                        <p:cTn dur="300"/>
                                        <p:tgtEl>
                                          <p:spTgt spid="1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4" st="4"/>
                                            </p:txEl>
                                          </p:spTgt>
                                        </p:tgtEl>
                                        <p:attrNameLst>
                                          <p:attrName>style.visibility</p:attrName>
                                        </p:attrNameLst>
                                      </p:cBhvr>
                                      <p:to>
                                        <p:strVal val="visible"/>
                                      </p:to>
                                    </p:set>
                                    <p:animEffect filter="fade" transition="in">
                                      <p:cBhvr>
                                        <p:cTn dur="300"/>
                                        <p:tgtEl>
                                          <p:spTgt spid="16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5" st="5"/>
                                            </p:txEl>
                                          </p:spTgt>
                                        </p:tgtEl>
                                        <p:attrNameLst>
                                          <p:attrName>style.visibility</p:attrName>
                                        </p:attrNameLst>
                                      </p:cBhvr>
                                      <p:to>
                                        <p:strVal val="visible"/>
                                      </p:to>
                                    </p:set>
                                    <p:animEffect filter="fade" transition="in">
                                      <p:cBhvr>
                                        <p:cTn dur="300"/>
                                        <p:tgtEl>
                                          <p:spTgt spid="16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2"/>
          <p:cNvSpPr txBox="1"/>
          <p:nvPr>
            <p:ph type="title"/>
          </p:nvPr>
        </p:nvSpPr>
        <p:spPr>
          <a:xfrm>
            <a:off x="628600" y="325400"/>
            <a:ext cx="7301100" cy="6423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SzPts val="2700"/>
              <a:buNone/>
            </a:pPr>
            <a:r>
              <a:rPr lang="en-GB" sz="2500">
                <a:solidFill>
                  <a:schemeClr val="dk1"/>
                </a:solidFill>
                <a:latin typeface="Montserrat ExtraBold"/>
                <a:ea typeface="Montserrat ExtraBold"/>
                <a:cs typeface="Montserrat ExtraBold"/>
                <a:sym typeface="Montserrat ExtraBold"/>
              </a:rPr>
              <a:t>Introduction to </a:t>
            </a:r>
            <a:r>
              <a:rPr lang="en-GB" sz="2500">
                <a:solidFill>
                  <a:schemeClr val="dk1"/>
                </a:solidFill>
                <a:latin typeface="Montserrat ExtraBold"/>
                <a:ea typeface="Montserrat ExtraBold"/>
                <a:cs typeface="Montserrat ExtraBold"/>
                <a:sym typeface="Montserrat ExtraBold"/>
              </a:rPr>
              <a:t>Data Mining</a:t>
            </a:r>
            <a:endParaRPr sz="2500">
              <a:solidFill>
                <a:schemeClr val="dk1"/>
              </a:solidFill>
              <a:latin typeface="Montserrat ExtraBold"/>
              <a:ea typeface="Montserrat ExtraBold"/>
              <a:cs typeface="Montserrat ExtraBold"/>
              <a:sym typeface="Montserrat ExtraBold"/>
            </a:endParaRPr>
          </a:p>
        </p:txBody>
      </p:sp>
      <p:sp>
        <p:nvSpPr>
          <p:cNvPr id="45" name="Google Shape;45;p2"/>
          <p:cNvSpPr txBox="1"/>
          <p:nvPr>
            <p:ph idx="1" type="body"/>
          </p:nvPr>
        </p:nvSpPr>
        <p:spPr>
          <a:xfrm>
            <a:off x="483150" y="1064150"/>
            <a:ext cx="6150900" cy="33318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Mining the data.</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Finding hidden insights(information) from the database, and extract patterns from the data.</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By combining three intertwined disciplines -</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Statistics</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Artificial intelligence and </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Machine learning.</a:t>
            </a:r>
            <a:endParaRPr sz="1700">
              <a:solidFill>
                <a:schemeClr val="dk1"/>
              </a:solidFill>
              <a:latin typeface="Montserrat Medium"/>
              <a:ea typeface="Montserrat Medium"/>
              <a:cs typeface="Montserrat Medium"/>
              <a:sym typeface="Montserrat Medium"/>
            </a:endParaRPr>
          </a:p>
        </p:txBody>
      </p:sp>
      <p:cxnSp>
        <p:nvCxnSpPr>
          <p:cNvPr id="46" name="Google Shape;46;p2"/>
          <p:cNvCxnSpPr/>
          <p:nvPr/>
        </p:nvCxnSpPr>
        <p:spPr>
          <a:xfrm>
            <a:off x="483150" y="325400"/>
            <a:ext cx="0" cy="561900"/>
          </a:xfrm>
          <a:prstGeom prst="straightConnector1">
            <a:avLst/>
          </a:prstGeom>
          <a:noFill/>
          <a:ln cap="flat" cmpd="sng" w="76200">
            <a:solidFill>
              <a:srgbClr val="CFE2F3"/>
            </a:solidFill>
            <a:prstDash val="solid"/>
            <a:round/>
            <a:headEnd len="sm" w="sm" type="none"/>
            <a:tailEnd len="sm" w="sm" type="none"/>
          </a:ln>
        </p:spPr>
      </p:cxnSp>
      <p:pic>
        <p:nvPicPr>
          <p:cNvPr id="47" name="Google Shape;47;p2"/>
          <p:cNvPicPr preferRelativeResize="0"/>
          <p:nvPr/>
        </p:nvPicPr>
        <p:blipFill>
          <a:blip r:embed="rId3">
            <a:alphaModFix/>
          </a:blip>
          <a:stretch>
            <a:fillRect/>
          </a:stretch>
        </p:blipFill>
        <p:spPr>
          <a:xfrm>
            <a:off x="6204425" y="2255050"/>
            <a:ext cx="2615776" cy="19618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
                                            <p:txEl>
                                              <p:pRg end="0" st="0"/>
                                            </p:txEl>
                                          </p:spTgt>
                                        </p:tgtEl>
                                        <p:attrNameLst>
                                          <p:attrName>style.visibility</p:attrName>
                                        </p:attrNameLst>
                                      </p:cBhvr>
                                      <p:to>
                                        <p:strVal val="visible"/>
                                      </p:to>
                                    </p:set>
                                    <p:animEffect filter="fade" transition="in">
                                      <p:cBhvr>
                                        <p:cTn dur="300"/>
                                        <p:tgtEl>
                                          <p:spTgt spid="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
                                            <p:txEl>
                                              <p:pRg end="1" st="1"/>
                                            </p:txEl>
                                          </p:spTgt>
                                        </p:tgtEl>
                                        <p:attrNameLst>
                                          <p:attrName>style.visibility</p:attrName>
                                        </p:attrNameLst>
                                      </p:cBhvr>
                                      <p:to>
                                        <p:strVal val="visible"/>
                                      </p:to>
                                    </p:set>
                                    <p:animEffect filter="fade" transition="in">
                                      <p:cBhvr>
                                        <p:cTn dur="300"/>
                                        <p:tgtEl>
                                          <p:spTgt spid="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
                                            <p:txEl>
                                              <p:pRg end="2" st="2"/>
                                            </p:txEl>
                                          </p:spTgt>
                                        </p:tgtEl>
                                        <p:attrNameLst>
                                          <p:attrName>style.visibility</p:attrName>
                                        </p:attrNameLst>
                                      </p:cBhvr>
                                      <p:to>
                                        <p:strVal val="visible"/>
                                      </p:to>
                                    </p:set>
                                    <p:animEffect filter="fade" transition="in">
                                      <p:cBhvr>
                                        <p:cTn dur="300"/>
                                        <p:tgtEl>
                                          <p:spTgt spid="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
                                            <p:txEl>
                                              <p:pRg end="3" st="3"/>
                                            </p:txEl>
                                          </p:spTgt>
                                        </p:tgtEl>
                                        <p:attrNameLst>
                                          <p:attrName>style.visibility</p:attrName>
                                        </p:attrNameLst>
                                      </p:cBhvr>
                                      <p:to>
                                        <p:strVal val="visible"/>
                                      </p:to>
                                    </p:set>
                                    <p:animEffect filter="fade" transition="in">
                                      <p:cBhvr>
                                        <p:cTn dur="300"/>
                                        <p:tgtEl>
                                          <p:spTgt spid="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
                                            <p:txEl>
                                              <p:pRg end="4" st="4"/>
                                            </p:txEl>
                                          </p:spTgt>
                                        </p:tgtEl>
                                        <p:attrNameLst>
                                          <p:attrName>style.visibility</p:attrName>
                                        </p:attrNameLst>
                                      </p:cBhvr>
                                      <p:to>
                                        <p:strVal val="visible"/>
                                      </p:to>
                                    </p:set>
                                    <p:animEffect filter="fade" transition="in">
                                      <p:cBhvr>
                                        <p:cTn dur="300"/>
                                        <p:tgtEl>
                                          <p:spTgt spid="4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
                                            <p:txEl>
                                              <p:pRg end="5" st="5"/>
                                            </p:txEl>
                                          </p:spTgt>
                                        </p:tgtEl>
                                        <p:attrNameLst>
                                          <p:attrName>style.visibility</p:attrName>
                                        </p:attrNameLst>
                                      </p:cBhvr>
                                      <p:to>
                                        <p:strVal val="visible"/>
                                      </p:to>
                                    </p:set>
                                    <p:animEffect filter="fade" transition="in">
                                      <p:cBhvr>
                                        <p:cTn dur="300"/>
                                        <p:tgtEl>
                                          <p:spTgt spid="4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e67bc87583_0_45"/>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KDD process steps</a:t>
            </a:r>
            <a:endParaRPr sz="2400">
              <a:solidFill>
                <a:schemeClr val="dk1"/>
              </a:solidFill>
              <a:latin typeface="Montserrat ExtraBold"/>
              <a:ea typeface="Montserrat ExtraBold"/>
              <a:cs typeface="Montserrat ExtraBold"/>
              <a:sym typeface="Montserrat ExtraBold"/>
            </a:endParaRPr>
          </a:p>
        </p:txBody>
      </p:sp>
      <p:sp>
        <p:nvSpPr>
          <p:cNvPr id="169" name="Google Shape;169;ge67bc87583_0_45"/>
          <p:cNvSpPr txBox="1"/>
          <p:nvPr>
            <p:ph idx="1" type="body"/>
          </p:nvPr>
        </p:nvSpPr>
        <p:spPr>
          <a:xfrm>
            <a:off x="403575" y="1093000"/>
            <a:ext cx="8147400" cy="31956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i="1" lang="en-GB" sz="1700">
                <a:solidFill>
                  <a:schemeClr val="dk1"/>
                </a:solidFill>
                <a:latin typeface="Montserrat"/>
                <a:ea typeface="Montserrat"/>
                <a:cs typeface="Montserrat"/>
                <a:sym typeface="Montserrat"/>
              </a:rPr>
              <a:t>Interpretation/ Evaluation: </a:t>
            </a:r>
            <a:endParaRPr b="1" i="1"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The data is handed off for interpretation and documentation. </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Data has been </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Cleaned,</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Converted,</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Picked apart based on relevant attributes, and </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Framed into visual representations.</a:t>
            </a:r>
            <a:endParaRPr i="1" sz="1700">
              <a:solidFill>
                <a:schemeClr val="dk1"/>
              </a:solidFill>
              <a:latin typeface="Montserrat Medium"/>
              <a:ea typeface="Montserrat Medium"/>
              <a:cs typeface="Montserrat Medium"/>
              <a:sym typeface="Montserrat Medium"/>
            </a:endParaRPr>
          </a:p>
        </p:txBody>
      </p:sp>
      <p:cxnSp>
        <p:nvCxnSpPr>
          <p:cNvPr id="170" name="Google Shape;170;ge67bc87583_0_45"/>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0" st="0"/>
                                            </p:txEl>
                                          </p:spTgt>
                                        </p:tgtEl>
                                        <p:attrNameLst>
                                          <p:attrName>style.visibility</p:attrName>
                                        </p:attrNameLst>
                                      </p:cBhvr>
                                      <p:to>
                                        <p:strVal val="visible"/>
                                      </p:to>
                                    </p:set>
                                    <p:animEffect filter="fade" transition="in">
                                      <p:cBhvr>
                                        <p:cTn dur="300"/>
                                        <p:tgtEl>
                                          <p:spTgt spid="1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1" st="1"/>
                                            </p:txEl>
                                          </p:spTgt>
                                        </p:tgtEl>
                                        <p:attrNameLst>
                                          <p:attrName>style.visibility</p:attrName>
                                        </p:attrNameLst>
                                      </p:cBhvr>
                                      <p:to>
                                        <p:strVal val="visible"/>
                                      </p:to>
                                    </p:set>
                                    <p:animEffect filter="fade" transition="in">
                                      <p:cBhvr>
                                        <p:cTn dur="300"/>
                                        <p:tgtEl>
                                          <p:spTgt spid="1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2" st="2"/>
                                            </p:txEl>
                                          </p:spTgt>
                                        </p:tgtEl>
                                        <p:attrNameLst>
                                          <p:attrName>style.visibility</p:attrName>
                                        </p:attrNameLst>
                                      </p:cBhvr>
                                      <p:to>
                                        <p:strVal val="visible"/>
                                      </p:to>
                                    </p:set>
                                    <p:animEffect filter="fade" transition="in">
                                      <p:cBhvr>
                                        <p:cTn dur="300"/>
                                        <p:tgtEl>
                                          <p:spTgt spid="1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3" st="3"/>
                                            </p:txEl>
                                          </p:spTgt>
                                        </p:tgtEl>
                                        <p:attrNameLst>
                                          <p:attrName>style.visibility</p:attrName>
                                        </p:attrNameLst>
                                      </p:cBhvr>
                                      <p:to>
                                        <p:strVal val="visible"/>
                                      </p:to>
                                    </p:set>
                                    <p:animEffect filter="fade" transition="in">
                                      <p:cBhvr>
                                        <p:cTn dur="300"/>
                                        <p:tgtEl>
                                          <p:spTgt spid="1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4" st="4"/>
                                            </p:txEl>
                                          </p:spTgt>
                                        </p:tgtEl>
                                        <p:attrNameLst>
                                          <p:attrName>style.visibility</p:attrName>
                                        </p:attrNameLst>
                                      </p:cBhvr>
                                      <p:to>
                                        <p:strVal val="visible"/>
                                      </p:to>
                                    </p:set>
                                    <p:animEffect filter="fade" transition="in">
                                      <p:cBhvr>
                                        <p:cTn dur="300"/>
                                        <p:tgtEl>
                                          <p:spTgt spid="16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5" st="5"/>
                                            </p:txEl>
                                          </p:spTgt>
                                        </p:tgtEl>
                                        <p:attrNameLst>
                                          <p:attrName>style.visibility</p:attrName>
                                        </p:attrNameLst>
                                      </p:cBhvr>
                                      <p:to>
                                        <p:strVal val="visible"/>
                                      </p:to>
                                    </p:set>
                                    <p:animEffect filter="fade" transition="in">
                                      <p:cBhvr>
                                        <p:cTn dur="300"/>
                                        <p:tgtEl>
                                          <p:spTgt spid="16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6" st="6"/>
                                            </p:txEl>
                                          </p:spTgt>
                                        </p:tgtEl>
                                        <p:attrNameLst>
                                          <p:attrName>style.visibility</p:attrName>
                                        </p:attrNameLst>
                                      </p:cBhvr>
                                      <p:to>
                                        <p:strVal val="visible"/>
                                      </p:to>
                                    </p:set>
                                    <p:animEffect filter="fade" transition="in">
                                      <p:cBhvr>
                                        <p:cTn dur="300"/>
                                        <p:tgtEl>
                                          <p:spTgt spid="16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e67bc87583_0_51"/>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KDD process steps</a:t>
            </a:r>
            <a:endParaRPr sz="2400">
              <a:solidFill>
                <a:schemeClr val="dk1"/>
              </a:solidFill>
              <a:latin typeface="Montserrat ExtraBold"/>
              <a:ea typeface="Montserrat ExtraBold"/>
              <a:cs typeface="Montserrat ExtraBold"/>
              <a:sym typeface="Montserrat ExtraBold"/>
            </a:endParaRPr>
          </a:p>
        </p:txBody>
      </p:sp>
      <p:sp>
        <p:nvSpPr>
          <p:cNvPr id="176" name="Google Shape;176;ge67bc87583_0_51"/>
          <p:cNvSpPr txBox="1"/>
          <p:nvPr>
            <p:ph idx="1" type="body"/>
          </p:nvPr>
        </p:nvSpPr>
        <p:spPr>
          <a:xfrm>
            <a:off x="403575" y="1232300"/>
            <a:ext cx="8147400" cy="30564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i="1" lang="en-GB" sz="1700">
                <a:solidFill>
                  <a:schemeClr val="dk1"/>
                </a:solidFill>
                <a:latin typeface="Montserrat"/>
                <a:ea typeface="Montserrat"/>
                <a:cs typeface="Montserrat"/>
                <a:sym typeface="Montserrat"/>
              </a:rPr>
              <a:t>Note:</a:t>
            </a:r>
            <a:endParaRPr b="1" i="1"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KDD is an iterative process where evaluation measures can be enhanced, mining can be refined, new data can be integrated and transformed in order to get different and more appropriate results.</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Preprocessing databases consists of Data Cleaning and Data Integration.</a:t>
            </a:r>
            <a:endParaRPr i="1" sz="1700">
              <a:solidFill>
                <a:schemeClr val="dk1"/>
              </a:solidFill>
              <a:latin typeface="Montserrat Medium"/>
              <a:ea typeface="Montserrat Medium"/>
              <a:cs typeface="Montserrat Medium"/>
              <a:sym typeface="Montserrat Medium"/>
            </a:endParaRPr>
          </a:p>
        </p:txBody>
      </p:sp>
      <p:cxnSp>
        <p:nvCxnSpPr>
          <p:cNvPr id="177" name="Google Shape;177;ge67bc87583_0_51"/>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0" st="0"/>
                                            </p:txEl>
                                          </p:spTgt>
                                        </p:tgtEl>
                                        <p:attrNameLst>
                                          <p:attrName>style.visibility</p:attrName>
                                        </p:attrNameLst>
                                      </p:cBhvr>
                                      <p:to>
                                        <p:strVal val="visible"/>
                                      </p:to>
                                    </p:set>
                                    <p:animEffect filter="fade" transition="in">
                                      <p:cBhvr>
                                        <p:cTn dur="300"/>
                                        <p:tgtEl>
                                          <p:spTgt spid="1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1" st="1"/>
                                            </p:txEl>
                                          </p:spTgt>
                                        </p:tgtEl>
                                        <p:attrNameLst>
                                          <p:attrName>style.visibility</p:attrName>
                                        </p:attrNameLst>
                                      </p:cBhvr>
                                      <p:to>
                                        <p:strVal val="visible"/>
                                      </p:to>
                                    </p:set>
                                    <p:animEffect filter="fade" transition="in">
                                      <p:cBhvr>
                                        <p:cTn dur="300"/>
                                        <p:tgtEl>
                                          <p:spTgt spid="1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2" st="2"/>
                                            </p:txEl>
                                          </p:spTgt>
                                        </p:tgtEl>
                                        <p:attrNameLst>
                                          <p:attrName>style.visibility</p:attrName>
                                        </p:attrNameLst>
                                      </p:cBhvr>
                                      <p:to>
                                        <p:strVal val="visible"/>
                                      </p:to>
                                    </p:set>
                                    <p:animEffect filter="fade" transition="in">
                                      <p:cBhvr>
                                        <p:cTn dur="300"/>
                                        <p:tgtEl>
                                          <p:spTgt spid="17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e67bc87583_0_57"/>
          <p:cNvSpPr txBox="1"/>
          <p:nvPr>
            <p:ph idx="1" type="body"/>
          </p:nvPr>
        </p:nvSpPr>
        <p:spPr>
          <a:xfrm>
            <a:off x="311700" y="1521625"/>
            <a:ext cx="8428800" cy="14790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None/>
            </a:pPr>
            <a:r>
              <a:rPr lang="en-GB" sz="3000">
                <a:solidFill>
                  <a:schemeClr val="dk1"/>
                </a:solidFill>
                <a:latin typeface="Montserrat ExtraBold"/>
                <a:ea typeface="Montserrat ExtraBold"/>
                <a:cs typeface="Montserrat ExtraBold"/>
                <a:sym typeface="Montserrat ExtraBold"/>
              </a:rPr>
              <a:t>C01S02L03. Pros and Cons of KDD</a:t>
            </a:r>
            <a:endParaRPr sz="3000">
              <a:solidFill>
                <a:schemeClr val="dk1"/>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0" st="0"/>
                                            </p:txEl>
                                          </p:spTgt>
                                        </p:tgtEl>
                                        <p:attrNameLst>
                                          <p:attrName>style.visibility</p:attrName>
                                        </p:attrNameLst>
                                      </p:cBhvr>
                                      <p:to>
                                        <p:strVal val="visible"/>
                                      </p:to>
                                    </p:set>
                                    <p:animEffect filter="fade" transition="in">
                                      <p:cBhvr>
                                        <p:cTn dur="300"/>
                                        <p:tgtEl>
                                          <p:spTgt spid="18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8"/>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Clr>
                <a:schemeClr val="dk1"/>
              </a:buClr>
              <a:buSzPts val="1100"/>
              <a:buFont typeface="Arial"/>
              <a:buNone/>
            </a:pPr>
            <a:r>
              <a:rPr lang="en-GB" sz="2400">
                <a:solidFill>
                  <a:schemeClr val="dk1"/>
                </a:solidFill>
                <a:latin typeface="Montserrat ExtraBold"/>
                <a:ea typeface="Montserrat ExtraBold"/>
                <a:cs typeface="Montserrat ExtraBold"/>
                <a:sym typeface="Montserrat ExtraBold"/>
              </a:rPr>
              <a:t>A</a:t>
            </a:r>
            <a:r>
              <a:rPr lang="en-GB" sz="2400">
                <a:solidFill>
                  <a:schemeClr val="dk1"/>
                </a:solidFill>
                <a:latin typeface="Montserrat ExtraBold"/>
                <a:ea typeface="Montserrat ExtraBold"/>
                <a:cs typeface="Montserrat ExtraBold"/>
                <a:sym typeface="Montserrat ExtraBold"/>
              </a:rPr>
              <a:t>dvantages of KDD Process</a:t>
            </a:r>
            <a:endParaRPr sz="2400">
              <a:solidFill>
                <a:schemeClr val="dk1"/>
              </a:solidFill>
              <a:latin typeface="Montserrat ExtraBold"/>
              <a:ea typeface="Montserrat ExtraBold"/>
              <a:cs typeface="Montserrat ExtraBold"/>
              <a:sym typeface="Montserrat ExtraBold"/>
            </a:endParaRPr>
          </a:p>
        </p:txBody>
      </p:sp>
      <p:sp>
        <p:nvSpPr>
          <p:cNvPr id="188" name="Google Shape;188;p8"/>
          <p:cNvSpPr txBox="1"/>
          <p:nvPr>
            <p:ph idx="1" type="body"/>
          </p:nvPr>
        </p:nvSpPr>
        <p:spPr>
          <a:xfrm>
            <a:off x="578650" y="1350175"/>
            <a:ext cx="7822500" cy="29493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i="1" lang="en-GB" sz="1700">
                <a:solidFill>
                  <a:schemeClr val="dk1"/>
                </a:solidFill>
                <a:latin typeface="Montserrat"/>
                <a:ea typeface="Montserrat"/>
                <a:cs typeface="Montserrat"/>
                <a:sym typeface="Montserrat"/>
              </a:rPr>
              <a:t>Market Forecasting:</a:t>
            </a:r>
            <a:endParaRPr b="1" i="1"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Predictive nature of consumer trends, identifying where the product focus should lie, and assists in predicting what other types of products consumers will want. </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Businesses gain a competitive edge over others in their field.</a:t>
            </a:r>
            <a:endParaRPr sz="1700">
              <a:solidFill>
                <a:schemeClr val="dk1"/>
              </a:solidFill>
              <a:latin typeface="Montserrat Medium"/>
              <a:ea typeface="Montserrat Medium"/>
              <a:cs typeface="Montserrat Medium"/>
              <a:sym typeface="Montserrat Medium"/>
            </a:endParaRPr>
          </a:p>
        </p:txBody>
      </p:sp>
      <p:cxnSp>
        <p:nvCxnSpPr>
          <p:cNvPr id="189" name="Google Shape;189;p8"/>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0" st="0"/>
                                            </p:txEl>
                                          </p:spTgt>
                                        </p:tgtEl>
                                        <p:attrNameLst>
                                          <p:attrName>style.visibility</p:attrName>
                                        </p:attrNameLst>
                                      </p:cBhvr>
                                      <p:to>
                                        <p:strVal val="visible"/>
                                      </p:to>
                                    </p:set>
                                    <p:animEffect filter="fade" transition="in">
                                      <p:cBhvr>
                                        <p:cTn dur="300"/>
                                        <p:tgtEl>
                                          <p:spTgt spid="1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1" st="1"/>
                                            </p:txEl>
                                          </p:spTgt>
                                        </p:tgtEl>
                                        <p:attrNameLst>
                                          <p:attrName>style.visibility</p:attrName>
                                        </p:attrNameLst>
                                      </p:cBhvr>
                                      <p:to>
                                        <p:strVal val="visible"/>
                                      </p:to>
                                    </p:set>
                                    <p:animEffect filter="fade" transition="in">
                                      <p:cBhvr>
                                        <p:cTn dur="300"/>
                                        <p:tgtEl>
                                          <p:spTgt spid="1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2" st="2"/>
                                            </p:txEl>
                                          </p:spTgt>
                                        </p:tgtEl>
                                        <p:attrNameLst>
                                          <p:attrName>style.visibility</p:attrName>
                                        </p:attrNameLst>
                                      </p:cBhvr>
                                      <p:to>
                                        <p:strVal val="visible"/>
                                      </p:to>
                                    </p:set>
                                    <p:animEffect filter="fade" transition="in">
                                      <p:cBhvr>
                                        <p:cTn dur="300"/>
                                        <p:tgtEl>
                                          <p:spTgt spid="18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e67bc87583_0_61"/>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Advantages of KDD Process</a:t>
            </a:r>
            <a:endParaRPr sz="2400">
              <a:solidFill>
                <a:schemeClr val="dk1"/>
              </a:solidFill>
              <a:latin typeface="Montserrat ExtraBold"/>
              <a:ea typeface="Montserrat ExtraBold"/>
              <a:cs typeface="Montserrat ExtraBold"/>
              <a:sym typeface="Montserrat ExtraBold"/>
            </a:endParaRPr>
          </a:p>
        </p:txBody>
      </p:sp>
      <p:sp>
        <p:nvSpPr>
          <p:cNvPr id="195" name="Google Shape;195;ge67bc87583_0_61"/>
          <p:cNvSpPr txBox="1"/>
          <p:nvPr>
            <p:ph idx="1" type="body"/>
          </p:nvPr>
        </p:nvSpPr>
        <p:spPr>
          <a:xfrm>
            <a:off x="664375" y="1253725"/>
            <a:ext cx="8076000" cy="30459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i="1" lang="en-GB" sz="1700">
                <a:solidFill>
                  <a:schemeClr val="dk1"/>
                </a:solidFill>
                <a:highlight>
                  <a:srgbClr val="FFFFFF"/>
                </a:highlight>
                <a:latin typeface="Montserrat"/>
                <a:ea typeface="Montserrat"/>
                <a:cs typeface="Montserrat"/>
                <a:sym typeface="Montserrat"/>
              </a:rPr>
              <a:t>Iterative Process:</a:t>
            </a:r>
            <a:endParaRPr b="1" i="1" sz="1700">
              <a:solidFill>
                <a:schemeClr val="dk1"/>
              </a:solidFill>
              <a:highlight>
                <a:srgbClr val="FFFFFF"/>
              </a:highlight>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highlight>
                  <a:srgbClr val="FFFFFF"/>
                </a:highlight>
                <a:latin typeface="Montserrat Medium"/>
                <a:ea typeface="Montserrat Medium"/>
                <a:cs typeface="Montserrat Medium"/>
                <a:sym typeface="Montserrat Medium"/>
              </a:rPr>
              <a:t>Knowledge acquired is cycled back into the process, enhancing its efficacy. </a:t>
            </a:r>
            <a:endParaRPr sz="1700">
              <a:solidFill>
                <a:schemeClr val="dk1"/>
              </a:solidFill>
              <a:highlight>
                <a:srgbClr val="FFFFFF"/>
              </a:highlight>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highlight>
                  <a:srgbClr val="FFFFFF"/>
                </a:highlight>
                <a:latin typeface="Montserrat Medium"/>
                <a:ea typeface="Montserrat Medium"/>
                <a:cs typeface="Montserrat Medium"/>
                <a:sym typeface="Montserrat Medium"/>
              </a:rPr>
              <a:t>Data is better refined at each stage by using formally acquired and previously unknown information. </a:t>
            </a:r>
            <a:endParaRPr sz="1700">
              <a:solidFill>
                <a:schemeClr val="dk1"/>
              </a:solidFill>
              <a:highlight>
                <a:srgbClr val="FFFFFF"/>
              </a:highlight>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highlight>
                  <a:srgbClr val="FFFFFF"/>
                </a:highlight>
                <a:latin typeface="Montserrat Medium"/>
                <a:ea typeface="Montserrat Medium"/>
                <a:cs typeface="Montserrat Medium"/>
                <a:sym typeface="Montserrat Medium"/>
              </a:rPr>
              <a:t>Creates a loop that continues after the implementation of the final result feeding right back into the establishment of objectives.</a:t>
            </a:r>
            <a:endParaRPr sz="1700">
              <a:solidFill>
                <a:schemeClr val="dk1"/>
              </a:solidFill>
              <a:highlight>
                <a:srgbClr val="FFFFFF"/>
              </a:highlight>
              <a:latin typeface="Montserrat Medium"/>
              <a:ea typeface="Montserrat Medium"/>
              <a:cs typeface="Montserrat Medium"/>
              <a:sym typeface="Montserrat Medium"/>
            </a:endParaRPr>
          </a:p>
        </p:txBody>
      </p:sp>
      <p:cxnSp>
        <p:nvCxnSpPr>
          <p:cNvPr id="196" name="Google Shape;196;ge67bc87583_0_61"/>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0" st="0"/>
                                            </p:txEl>
                                          </p:spTgt>
                                        </p:tgtEl>
                                        <p:attrNameLst>
                                          <p:attrName>style.visibility</p:attrName>
                                        </p:attrNameLst>
                                      </p:cBhvr>
                                      <p:to>
                                        <p:strVal val="visible"/>
                                      </p:to>
                                    </p:set>
                                    <p:animEffect filter="fade" transition="in">
                                      <p:cBhvr>
                                        <p:cTn dur="300"/>
                                        <p:tgtEl>
                                          <p:spTgt spid="1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1" st="1"/>
                                            </p:txEl>
                                          </p:spTgt>
                                        </p:tgtEl>
                                        <p:attrNameLst>
                                          <p:attrName>style.visibility</p:attrName>
                                        </p:attrNameLst>
                                      </p:cBhvr>
                                      <p:to>
                                        <p:strVal val="visible"/>
                                      </p:to>
                                    </p:set>
                                    <p:animEffect filter="fade" transition="in">
                                      <p:cBhvr>
                                        <p:cTn dur="300"/>
                                        <p:tgtEl>
                                          <p:spTgt spid="1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2" st="2"/>
                                            </p:txEl>
                                          </p:spTgt>
                                        </p:tgtEl>
                                        <p:attrNameLst>
                                          <p:attrName>style.visibility</p:attrName>
                                        </p:attrNameLst>
                                      </p:cBhvr>
                                      <p:to>
                                        <p:strVal val="visible"/>
                                      </p:to>
                                    </p:set>
                                    <p:animEffect filter="fade" transition="in">
                                      <p:cBhvr>
                                        <p:cTn dur="300"/>
                                        <p:tgtEl>
                                          <p:spTgt spid="1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3" st="3"/>
                                            </p:txEl>
                                          </p:spTgt>
                                        </p:tgtEl>
                                        <p:attrNameLst>
                                          <p:attrName>style.visibility</p:attrName>
                                        </p:attrNameLst>
                                      </p:cBhvr>
                                      <p:to>
                                        <p:strVal val="visible"/>
                                      </p:to>
                                    </p:set>
                                    <p:animEffect filter="fade" transition="in">
                                      <p:cBhvr>
                                        <p:cTn dur="300"/>
                                        <p:tgtEl>
                                          <p:spTgt spid="19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e67bc87583_0_67"/>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Advantages of KDD Process</a:t>
            </a:r>
            <a:endParaRPr sz="2400">
              <a:solidFill>
                <a:schemeClr val="dk1"/>
              </a:solidFill>
              <a:latin typeface="Montserrat ExtraBold"/>
              <a:ea typeface="Montserrat ExtraBold"/>
              <a:cs typeface="Montserrat ExtraBold"/>
              <a:sym typeface="Montserrat ExtraBold"/>
            </a:endParaRPr>
          </a:p>
        </p:txBody>
      </p:sp>
      <p:sp>
        <p:nvSpPr>
          <p:cNvPr id="202" name="Google Shape;202;ge67bc87583_0_67"/>
          <p:cNvSpPr txBox="1"/>
          <p:nvPr>
            <p:ph idx="1" type="body"/>
          </p:nvPr>
        </p:nvSpPr>
        <p:spPr>
          <a:xfrm>
            <a:off x="664375" y="1339450"/>
            <a:ext cx="7768800" cy="29601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i="1" lang="en-GB" sz="1700">
                <a:solidFill>
                  <a:schemeClr val="dk1"/>
                </a:solidFill>
                <a:highlight>
                  <a:srgbClr val="FFFFFF"/>
                </a:highlight>
                <a:latin typeface="Montserrat"/>
                <a:ea typeface="Montserrat"/>
                <a:cs typeface="Montserrat"/>
                <a:sym typeface="Montserrat"/>
              </a:rPr>
              <a:t>Anomaly Identification:</a:t>
            </a:r>
            <a:endParaRPr b="1" i="1" sz="1700">
              <a:solidFill>
                <a:schemeClr val="dk1"/>
              </a:solidFill>
              <a:highlight>
                <a:srgbClr val="FFFFFF"/>
              </a:highlight>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highlight>
                  <a:srgbClr val="FFFFFF"/>
                </a:highlight>
                <a:latin typeface="Montserrat Medium"/>
                <a:ea typeface="Montserrat Medium"/>
                <a:cs typeface="Montserrat Medium"/>
                <a:sym typeface="Montserrat Medium"/>
              </a:rPr>
              <a:t>K</a:t>
            </a:r>
            <a:r>
              <a:rPr lang="en-GB" sz="1700">
                <a:solidFill>
                  <a:schemeClr val="dk1"/>
                </a:solidFill>
                <a:highlight>
                  <a:srgbClr val="FFFFFF"/>
                </a:highlight>
                <a:latin typeface="Montserrat Medium"/>
                <a:ea typeface="Montserrat Medium"/>
                <a:cs typeface="Montserrat Medium"/>
                <a:sym typeface="Montserrat Medium"/>
              </a:rPr>
              <a:t>now about h</a:t>
            </a:r>
            <a:r>
              <a:rPr lang="en-GB" sz="1700">
                <a:solidFill>
                  <a:schemeClr val="dk1"/>
                </a:solidFill>
                <a:highlight>
                  <a:srgbClr val="FFFFFF"/>
                </a:highlight>
                <a:latin typeface="Montserrat Medium"/>
                <a:ea typeface="Montserrat Medium"/>
                <a:cs typeface="Montserrat Medium"/>
                <a:sym typeface="Montserrat Medium"/>
              </a:rPr>
              <a:t>oles in a process, or security vulnerabilities.</a:t>
            </a:r>
            <a:endParaRPr sz="1700">
              <a:solidFill>
                <a:schemeClr val="dk1"/>
              </a:solidFill>
              <a:highlight>
                <a:srgbClr val="FFFFFF"/>
              </a:highlight>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highlight>
                  <a:srgbClr val="FFFFFF"/>
                </a:highlight>
                <a:latin typeface="Montserrat Medium"/>
                <a:ea typeface="Montserrat Medium"/>
                <a:cs typeface="Montserrat Medium"/>
                <a:sym typeface="Montserrat Medium"/>
              </a:rPr>
              <a:t>Utilizing their knowledge to bolster our process efficiency and security.</a:t>
            </a:r>
            <a:endParaRPr sz="1700">
              <a:solidFill>
                <a:schemeClr val="dk1"/>
              </a:solidFill>
              <a:highlight>
                <a:srgbClr val="FFFFFF"/>
              </a:highlight>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highlight>
                  <a:srgbClr val="FFFFFF"/>
                </a:highlight>
                <a:latin typeface="Montserrat Medium"/>
                <a:ea typeface="Montserrat Medium"/>
                <a:cs typeface="Montserrat Medium"/>
                <a:sym typeface="Montserrat Medium"/>
              </a:rPr>
              <a:t>Helping future utilization development.</a:t>
            </a:r>
            <a:endParaRPr sz="1700">
              <a:solidFill>
                <a:schemeClr val="dk1"/>
              </a:solidFill>
              <a:highlight>
                <a:srgbClr val="FFFFFF"/>
              </a:highlight>
              <a:latin typeface="Montserrat Medium"/>
              <a:ea typeface="Montserrat Medium"/>
              <a:cs typeface="Montserrat Medium"/>
              <a:sym typeface="Montserrat Medium"/>
            </a:endParaRPr>
          </a:p>
        </p:txBody>
      </p:sp>
      <p:cxnSp>
        <p:nvCxnSpPr>
          <p:cNvPr id="203" name="Google Shape;203;ge67bc87583_0_67"/>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0" st="0"/>
                                            </p:txEl>
                                          </p:spTgt>
                                        </p:tgtEl>
                                        <p:attrNameLst>
                                          <p:attrName>style.visibility</p:attrName>
                                        </p:attrNameLst>
                                      </p:cBhvr>
                                      <p:to>
                                        <p:strVal val="visible"/>
                                      </p:to>
                                    </p:set>
                                    <p:animEffect filter="fade" transition="in">
                                      <p:cBhvr>
                                        <p:cTn dur="300"/>
                                        <p:tgtEl>
                                          <p:spTgt spid="2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1" st="1"/>
                                            </p:txEl>
                                          </p:spTgt>
                                        </p:tgtEl>
                                        <p:attrNameLst>
                                          <p:attrName>style.visibility</p:attrName>
                                        </p:attrNameLst>
                                      </p:cBhvr>
                                      <p:to>
                                        <p:strVal val="visible"/>
                                      </p:to>
                                    </p:set>
                                    <p:animEffect filter="fade" transition="in">
                                      <p:cBhvr>
                                        <p:cTn dur="300"/>
                                        <p:tgtEl>
                                          <p:spTgt spid="2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2" st="2"/>
                                            </p:txEl>
                                          </p:spTgt>
                                        </p:tgtEl>
                                        <p:attrNameLst>
                                          <p:attrName>style.visibility</p:attrName>
                                        </p:attrNameLst>
                                      </p:cBhvr>
                                      <p:to>
                                        <p:strVal val="visible"/>
                                      </p:to>
                                    </p:set>
                                    <p:animEffect filter="fade" transition="in">
                                      <p:cBhvr>
                                        <p:cTn dur="300"/>
                                        <p:tgtEl>
                                          <p:spTgt spid="2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3" st="3"/>
                                            </p:txEl>
                                          </p:spTgt>
                                        </p:tgtEl>
                                        <p:attrNameLst>
                                          <p:attrName>style.visibility</p:attrName>
                                        </p:attrNameLst>
                                      </p:cBhvr>
                                      <p:to>
                                        <p:strVal val="visible"/>
                                      </p:to>
                                    </p:set>
                                    <p:animEffect filter="fade" transition="in">
                                      <p:cBhvr>
                                        <p:cTn dur="300"/>
                                        <p:tgtEl>
                                          <p:spTgt spid="20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e67bc87583_0_73"/>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Disa</a:t>
            </a:r>
            <a:r>
              <a:rPr lang="en-GB" sz="2400">
                <a:solidFill>
                  <a:schemeClr val="dk1"/>
                </a:solidFill>
                <a:latin typeface="Montserrat ExtraBold"/>
                <a:ea typeface="Montserrat ExtraBold"/>
                <a:cs typeface="Montserrat ExtraBold"/>
                <a:sym typeface="Montserrat ExtraBold"/>
              </a:rPr>
              <a:t>dvantages of KDD Process</a:t>
            </a:r>
            <a:endParaRPr sz="2400">
              <a:solidFill>
                <a:schemeClr val="dk1"/>
              </a:solidFill>
              <a:latin typeface="Montserrat ExtraBold"/>
              <a:ea typeface="Montserrat ExtraBold"/>
              <a:cs typeface="Montserrat ExtraBold"/>
              <a:sym typeface="Montserrat ExtraBold"/>
            </a:endParaRPr>
          </a:p>
        </p:txBody>
      </p:sp>
      <p:sp>
        <p:nvSpPr>
          <p:cNvPr id="209" name="Google Shape;209;ge67bc87583_0_73"/>
          <p:cNvSpPr txBox="1"/>
          <p:nvPr>
            <p:ph idx="1" type="body"/>
          </p:nvPr>
        </p:nvSpPr>
        <p:spPr>
          <a:xfrm>
            <a:off x="621500" y="1200150"/>
            <a:ext cx="8118900" cy="30993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i="1" lang="en-GB" sz="1700">
                <a:solidFill>
                  <a:schemeClr val="dk1"/>
                </a:solidFill>
                <a:highlight>
                  <a:srgbClr val="FFFFFF"/>
                </a:highlight>
                <a:latin typeface="Montserrat"/>
                <a:ea typeface="Montserrat"/>
                <a:cs typeface="Montserrat"/>
                <a:sym typeface="Montserrat"/>
              </a:rPr>
              <a:t>Outdated:</a:t>
            </a:r>
            <a:endParaRPr b="1" i="1" sz="1700">
              <a:solidFill>
                <a:schemeClr val="dk1"/>
              </a:solidFill>
              <a:highlight>
                <a:srgbClr val="FFFFFF"/>
              </a:highlight>
              <a:latin typeface="Montserrat"/>
              <a:ea typeface="Montserrat"/>
              <a:cs typeface="Montserrat"/>
              <a:sym typeface="Montserrat"/>
            </a:endParaRPr>
          </a:p>
          <a:p>
            <a:pPr indent="-336550" lvl="0" marL="457200" rtl="0" algn="l">
              <a:lnSpc>
                <a:spcPct val="150000"/>
              </a:lnSpc>
              <a:spcBef>
                <a:spcPts val="800"/>
              </a:spcBef>
              <a:spcAft>
                <a:spcPts val="0"/>
              </a:spcAft>
              <a:buClr>
                <a:schemeClr val="dk1"/>
              </a:buClr>
              <a:buSzPts val="1700"/>
              <a:buFont typeface="Montserrat Medium"/>
              <a:buChar char="●"/>
            </a:pPr>
            <a:r>
              <a:rPr lang="en-GB" sz="1700">
                <a:solidFill>
                  <a:schemeClr val="dk1"/>
                </a:solidFill>
                <a:highlight>
                  <a:srgbClr val="FFFFFF"/>
                </a:highlight>
                <a:latin typeface="Montserrat Medium"/>
                <a:ea typeface="Montserrat Medium"/>
                <a:cs typeface="Montserrat Medium"/>
                <a:sym typeface="Montserrat Medium"/>
              </a:rPr>
              <a:t>KDD process is now outdated.</a:t>
            </a:r>
            <a:endParaRPr sz="1700">
              <a:solidFill>
                <a:schemeClr val="dk1"/>
              </a:solidFill>
              <a:highlight>
                <a:srgbClr val="FFFFFF"/>
              </a:highlight>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highlight>
                  <a:srgbClr val="FFFFFF"/>
                </a:highlight>
                <a:latin typeface="Montserrat Medium"/>
                <a:ea typeface="Montserrat Medium"/>
                <a:cs typeface="Montserrat Medium"/>
                <a:sym typeface="Montserrat Medium"/>
              </a:rPr>
              <a:t>Process doesn’t address a lot of the modern realities of data science projects such as </a:t>
            </a:r>
            <a:endParaRPr sz="1700">
              <a:solidFill>
                <a:schemeClr val="dk1"/>
              </a:solidFill>
              <a:highlight>
                <a:srgbClr val="FFFFFF"/>
              </a:highlight>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highlight>
                  <a:srgbClr val="FFFFFF"/>
                </a:highlight>
                <a:latin typeface="Montserrat Medium"/>
                <a:ea typeface="Montserrat Medium"/>
                <a:cs typeface="Montserrat Medium"/>
                <a:sym typeface="Montserrat Medium"/>
              </a:rPr>
              <a:t>Setup of big data architecture</a:t>
            </a:r>
            <a:endParaRPr sz="1700">
              <a:solidFill>
                <a:schemeClr val="dk1"/>
              </a:solidFill>
              <a:highlight>
                <a:srgbClr val="FFFFFF"/>
              </a:highlight>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highlight>
                  <a:srgbClr val="FFFFFF"/>
                </a:highlight>
                <a:latin typeface="Montserrat Medium"/>
                <a:ea typeface="Montserrat Medium"/>
                <a:cs typeface="Montserrat Medium"/>
                <a:sym typeface="Montserrat Medium"/>
              </a:rPr>
              <a:t>Considerations of </a:t>
            </a:r>
            <a:r>
              <a:rPr lang="en-GB" sz="1700">
                <a:solidFill>
                  <a:schemeClr val="dk1"/>
                </a:solidFill>
                <a:highlight>
                  <a:srgbClr val="FFFFFF"/>
                </a:highlight>
                <a:uFill>
                  <a:noFill/>
                </a:uFill>
                <a:latin typeface="Montserrat Medium"/>
                <a:ea typeface="Montserrat Medium"/>
                <a:cs typeface="Montserrat Medium"/>
                <a:sym typeface="Montserrat Medium"/>
                <a:hlinkClick r:id="rId3">
                  <a:extLst>
                    <a:ext uri="{A12FA001-AC4F-418D-AE19-62706E023703}">
                      <ahyp:hlinkClr val="tx"/>
                    </a:ext>
                  </a:extLst>
                </a:hlinkClick>
              </a:rPr>
              <a:t>ethics</a:t>
            </a:r>
            <a:r>
              <a:rPr lang="en-GB" sz="1700">
                <a:solidFill>
                  <a:schemeClr val="dk1"/>
                </a:solidFill>
                <a:highlight>
                  <a:srgbClr val="FFFFFF"/>
                </a:highlight>
                <a:latin typeface="Montserrat Medium"/>
                <a:ea typeface="Montserrat Medium"/>
                <a:cs typeface="Montserrat Medium"/>
                <a:sym typeface="Montserrat Medium"/>
              </a:rPr>
              <a:t>, or</a:t>
            </a:r>
            <a:endParaRPr sz="1700">
              <a:solidFill>
                <a:schemeClr val="dk1"/>
              </a:solidFill>
              <a:highlight>
                <a:srgbClr val="FFFFFF"/>
              </a:highlight>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highlight>
                  <a:srgbClr val="FFFFFF"/>
                </a:highlight>
                <a:latin typeface="Montserrat Medium"/>
                <a:ea typeface="Montserrat Medium"/>
                <a:cs typeface="Montserrat Medium"/>
                <a:sym typeface="Montserrat Medium"/>
              </a:rPr>
              <a:t>Various </a:t>
            </a:r>
            <a:r>
              <a:rPr lang="en-GB" sz="1700">
                <a:solidFill>
                  <a:schemeClr val="dk1"/>
                </a:solidFill>
                <a:highlight>
                  <a:srgbClr val="FFFFFF"/>
                </a:highlight>
                <a:uFill>
                  <a:noFill/>
                </a:uFill>
                <a:latin typeface="Montserrat Medium"/>
                <a:ea typeface="Montserrat Medium"/>
                <a:cs typeface="Montserrat Medium"/>
                <a:sym typeface="Montserrat Medium"/>
                <a:hlinkClick r:id="rId4">
                  <a:extLst>
                    <a:ext uri="{A12FA001-AC4F-418D-AE19-62706E023703}">
                      <ahyp:hlinkClr val="tx"/>
                    </a:ext>
                  </a:extLst>
                </a:hlinkClick>
              </a:rPr>
              <a:t>roles in a data science team</a:t>
            </a:r>
            <a:r>
              <a:rPr lang="en-GB" sz="1700">
                <a:solidFill>
                  <a:schemeClr val="dk1"/>
                </a:solidFill>
                <a:highlight>
                  <a:srgbClr val="FFFFFF"/>
                </a:highlight>
                <a:latin typeface="Montserrat Medium"/>
                <a:ea typeface="Montserrat Medium"/>
                <a:cs typeface="Montserrat Medium"/>
                <a:sym typeface="Montserrat Medium"/>
              </a:rPr>
              <a:t>.</a:t>
            </a:r>
            <a:endParaRPr sz="1700">
              <a:solidFill>
                <a:schemeClr val="dk1"/>
              </a:solidFill>
              <a:highlight>
                <a:srgbClr val="FFFFFF"/>
              </a:highlight>
              <a:latin typeface="Montserrat Medium"/>
              <a:ea typeface="Montserrat Medium"/>
              <a:cs typeface="Montserrat Medium"/>
              <a:sym typeface="Montserrat Medium"/>
            </a:endParaRPr>
          </a:p>
        </p:txBody>
      </p:sp>
      <p:cxnSp>
        <p:nvCxnSpPr>
          <p:cNvPr id="210" name="Google Shape;210;ge67bc87583_0_73"/>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0" st="0"/>
                                            </p:txEl>
                                          </p:spTgt>
                                        </p:tgtEl>
                                        <p:attrNameLst>
                                          <p:attrName>style.visibility</p:attrName>
                                        </p:attrNameLst>
                                      </p:cBhvr>
                                      <p:to>
                                        <p:strVal val="visible"/>
                                      </p:to>
                                    </p:set>
                                    <p:animEffect filter="fade" transition="in">
                                      <p:cBhvr>
                                        <p:cTn dur="300"/>
                                        <p:tgtEl>
                                          <p:spTgt spid="2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1" st="1"/>
                                            </p:txEl>
                                          </p:spTgt>
                                        </p:tgtEl>
                                        <p:attrNameLst>
                                          <p:attrName>style.visibility</p:attrName>
                                        </p:attrNameLst>
                                      </p:cBhvr>
                                      <p:to>
                                        <p:strVal val="visible"/>
                                      </p:to>
                                    </p:set>
                                    <p:animEffect filter="fade" transition="in">
                                      <p:cBhvr>
                                        <p:cTn dur="300"/>
                                        <p:tgtEl>
                                          <p:spTgt spid="2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2" st="2"/>
                                            </p:txEl>
                                          </p:spTgt>
                                        </p:tgtEl>
                                        <p:attrNameLst>
                                          <p:attrName>style.visibility</p:attrName>
                                        </p:attrNameLst>
                                      </p:cBhvr>
                                      <p:to>
                                        <p:strVal val="visible"/>
                                      </p:to>
                                    </p:set>
                                    <p:animEffect filter="fade" transition="in">
                                      <p:cBhvr>
                                        <p:cTn dur="300"/>
                                        <p:tgtEl>
                                          <p:spTgt spid="2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3" st="3"/>
                                            </p:txEl>
                                          </p:spTgt>
                                        </p:tgtEl>
                                        <p:attrNameLst>
                                          <p:attrName>style.visibility</p:attrName>
                                        </p:attrNameLst>
                                      </p:cBhvr>
                                      <p:to>
                                        <p:strVal val="visible"/>
                                      </p:to>
                                    </p:set>
                                    <p:animEffect filter="fade" transition="in">
                                      <p:cBhvr>
                                        <p:cTn dur="300"/>
                                        <p:tgtEl>
                                          <p:spTgt spid="2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4" st="4"/>
                                            </p:txEl>
                                          </p:spTgt>
                                        </p:tgtEl>
                                        <p:attrNameLst>
                                          <p:attrName>style.visibility</p:attrName>
                                        </p:attrNameLst>
                                      </p:cBhvr>
                                      <p:to>
                                        <p:strVal val="visible"/>
                                      </p:to>
                                    </p:set>
                                    <p:animEffect filter="fade" transition="in">
                                      <p:cBhvr>
                                        <p:cTn dur="300"/>
                                        <p:tgtEl>
                                          <p:spTgt spid="20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5" st="5"/>
                                            </p:txEl>
                                          </p:spTgt>
                                        </p:tgtEl>
                                        <p:attrNameLst>
                                          <p:attrName>style.visibility</p:attrName>
                                        </p:attrNameLst>
                                      </p:cBhvr>
                                      <p:to>
                                        <p:strVal val="visible"/>
                                      </p:to>
                                    </p:set>
                                    <p:animEffect filter="fade" transition="in">
                                      <p:cBhvr>
                                        <p:cTn dur="300"/>
                                        <p:tgtEl>
                                          <p:spTgt spid="20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e67bc87583_0_79"/>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Disadvantages of KDD Process</a:t>
            </a:r>
            <a:endParaRPr sz="2400">
              <a:solidFill>
                <a:schemeClr val="dk1"/>
              </a:solidFill>
              <a:latin typeface="Montserrat ExtraBold"/>
              <a:ea typeface="Montserrat ExtraBold"/>
              <a:cs typeface="Montserrat ExtraBold"/>
              <a:sym typeface="Montserrat ExtraBold"/>
            </a:endParaRPr>
          </a:p>
        </p:txBody>
      </p:sp>
      <p:sp>
        <p:nvSpPr>
          <p:cNvPr id="216" name="Google Shape;216;ge67bc87583_0_79"/>
          <p:cNvSpPr txBox="1"/>
          <p:nvPr>
            <p:ph idx="1" type="body"/>
          </p:nvPr>
        </p:nvSpPr>
        <p:spPr>
          <a:xfrm>
            <a:off x="750100" y="1178725"/>
            <a:ext cx="7990500" cy="31209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i="1" lang="en-GB" sz="1700">
                <a:solidFill>
                  <a:schemeClr val="dk1"/>
                </a:solidFill>
                <a:highlight>
                  <a:srgbClr val="FFFFFF"/>
                </a:highlight>
                <a:latin typeface="Montserrat"/>
                <a:ea typeface="Montserrat"/>
                <a:cs typeface="Montserrat"/>
                <a:sym typeface="Montserrat"/>
              </a:rPr>
              <a:t>Expensive:</a:t>
            </a:r>
            <a:endParaRPr b="1" i="1" sz="1700">
              <a:solidFill>
                <a:schemeClr val="dk1"/>
              </a:solidFill>
              <a:highlight>
                <a:srgbClr val="FFFFFF"/>
              </a:highlight>
              <a:latin typeface="Montserrat"/>
              <a:ea typeface="Montserrat"/>
              <a:cs typeface="Montserrat"/>
              <a:sym typeface="Montserrat"/>
            </a:endParaRPr>
          </a:p>
          <a:p>
            <a:pPr indent="-336550" lvl="0" marL="457200" rtl="0" algn="l">
              <a:lnSpc>
                <a:spcPct val="150000"/>
              </a:lnSpc>
              <a:spcBef>
                <a:spcPts val="800"/>
              </a:spcBef>
              <a:spcAft>
                <a:spcPts val="0"/>
              </a:spcAft>
              <a:buClr>
                <a:schemeClr val="dk1"/>
              </a:buClr>
              <a:buSzPts val="1700"/>
              <a:buFont typeface="Montserrat Medium"/>
              <a:buChar char="●"/>
            </a:pPr>
            <a:r>
              <a:rPr lang="en-GB" sz="1700">
                <a:solidFill>
                  <a:schemeClr val="dk1"/>
                </a:solidFill>
                <a:highlight>
                  <a:srgbClr val="FFFFFF"/>
                </a:highlight>
                <a:latin typeface="Montserrat Medium"/>
                <a:ea typeface="Montserrat Medium"/>
                <a:cs typeface="Montserrat Medium"/>
                <a:sym typeface="Montserrat Medium"/>
              </a:rPr>
              <a:t>Storing massive, ever-developing volumes of data carries an obvious upfront cost.</a:t>
            </a:r>
            <a:endParaRPr sz="1700">
              <a:solidFill>
                <a:schemeClr val="dk1"/>
              </a:solidFill>
              <a:highlight>
                <a:srgbClr val="FFFFFF"/>
              </a:highlight>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highlight>
                  <a:srgbClr val="FFFFFF"/>
                </a:highlight>
                <a:latin typeface="Montserrat Medium"/>
                <a:ea typeface="Montserrat Medium"/>
                <a:cs typeface="Montserrat Medium"/>
                <a:sym typeface="Montserrat Medium"/>
              </a:rPr>
              <a:t>Depending on the type of data collected, there might be a high cost associated with compiling it. Space and maintenance of the data, even before any learning work can come at a high cost.</a:t>
            </a:r>
            <a:endParaRPr sz="1700">
              <a:solidFill>
                <a:schemeClr val="dk1"/>
              </a:solidFill>
              <a:highlight>
                <a:srgbClr val="FFFFFF"/>
              </a:highlight>
              <a:latin typeface="Montserrat Medium"/>
              <a:ea typeface="Montserrat Medium"/>
              <a:cs typeface="Montserrat Medium"/>
              <a:sym typeface="Montserrat Medium"/>
            </a:endParaRPr>
          </a:p>
        </p:txBody>
      </p:sp>
      <p:cxnSp>
        <p:nvCxnSpPr>
          <p:cNvPr id="217" name="Google Shape;217;ge67bc87583_0_79"/>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0" st="0"/>
                                            </p:txEl>
                                          </p:spTgt>
                                        </p:tgtEl>
                                        <p:attrNameLst>
                                          <p:attrName>style.visibility</p:attrName>
                                        </p:attrNameLst>
                                      </p:cBhvr>
                                      <p:to>
                                        <p:strVal val="visible"/>
                                      </p:to>
                                    </p:set>
                                    <p:animEffect filter="fade" transition="in">
                                      <p:cBhvr>
                                        <p:cTn dur="300"/>
                                        <p:tgtEl>
                                          <p:spTgt spid="2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1" st="1"/>
                                            </p:txEl>
                                          </p:spTgt>
                                        </p:tgtEl>
                                        <p:attrNameLst>
                                          <p:attrName>style.visibility</p:attrName>
                                        </p:attrNameLst>
                                      </p:cBhvr>
                                      <p:to>
                                        <p:strVal val="visible"/>
                                      </p:to>
                                    </p:set>
                                    <p:animEffect filter="fade" transition="in">
                                      <p:cBhvr>
                                        <p:cTn dur="300"/>
                                        <p:tgtEl>
                                          <p:spTgt spid="2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2" st="2"/>
                                            </p:txEl>
                                          </p:spTgt>
                                        </p:tgtEl>
                                        <p:attrNameLst>
                                          <p:attrName>style.visibility</p:attrName>
                                        </p:attrNameLst>
                                      </p:cBhvr>
                                      <p:to>
                                        <p:strVal val="visible"/>
                                      </p:to>
                                    </p:set>
                                    <p:animEffect filter="fade" transition="in">
                                      <p:cBhvr>
                                        <p:cTn dur="300"/>
                                        <p:tgtEl>
                                          <p:spTgt spid="21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e67bc87583_0_85"/>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Disadvantages of KDD Process</a:t>
            </a:r>
            <a:endParaRPr sz="2400">
              <a:solidFill>
                <a:schemeClr val="dk1"/>
              </a:solidFill>
              <a:latin typeface="Montserrat ExtraBold"/>
              <a:ea typeface="Montserrat ExtraBold"/>
              <a:cs typeface="Montserrat ExtraBold"/>
              <a:sym typeface="Montserrat ExtraBold"/>
            </a:endParaRPr>
          </a:p>
        </p:txBody>
      </p:sp>
      <p:sp>
        <p:nvSpPr>
          <p:cNvPr id="223" name="Google Shape;223;ge67bc87583_0_85"/>
          <p:cNvSpPr txBox="1"/>
          <p:nvPr>
            <p:ph idx="1" type="body"/>
          </p:nvPr>
        </p:nvSpPr>
        <p:spPr>
          <a:xfrm>
            <a:off x="653650" y="1232300"/>
            <a:ext cx="8086800" cy="30672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i="1" lang="en-GB" sz="1700">
                <a:solidFill>
                  <a:schemeClr val="dk1"/>
                </a:solidFill>
                <a:highlight>
                  <a:srgbClr val="FFFFFF"/>
                </a:highlight>
                <a:latin typeface="Montserrat"/>
                <a:ea typeface="Montserrat"/>
                <a:cs typeface="Montserrat"/>
                <a:sym typeface="Montserrat"/>
              </a:rPr>
              <a:t>Security Vulnerability:</a:t>
            </a:r>
            <a:endParaRPr b="1" i="1" sz="1700">
              <a:solidFill>
                <a:schemeClr val="dk1"/>
              </a:solidFill>
              <a:highlight>
                <a:srgbClr val="FFFFFF"/>
              </a:highlight>
              <a:latin typeface="Montserrat"/>
              <a:ea typeface="Montserrat"/>
              <a:cs typeface="Montserrat"/>
              <a:sym typeface="Montserrat"/>
            </a:endParaRPr>
          </a:p>
          <a:p>
            <a:pPr indent="-336550" lvl="0" marL="457200" rtl="0" algn="l">
              <a:lnSpc>
                <a:spcPct val="150000"/>
              </a:lnSpc>
              <a:spcBef>
                <a:spcPts val="800"/>
              </a:spcBef>
              <a:spcAft>
                <a:spcPts val="0"/>
              </a:spcAft>
              <a:buClr>
                <a:schemeClr val="dk1"/>
              </a:buClr>
              <a:buSzPts val="1700"/>
              <a:buFont typeface="Montserrat Medium"/>
              <a:buChar char="●"/>
            </a:pPr>
            <a:r>
              <a:rPr lang="en-GB" sz="1700">
                <a:solidFill>
                  <a:schemeClr val="dk1"/>
                </a:solidFill>
                <a:highlight>
                  <a:srgbClr val="FFFFFF"/>
                </a:highlight>
                <a:latin typeface="Montserrat Medium"/>
                <a:ea typeface="Montserrat Medium"/>
                <a:cs typeface="Montserrat Medium"/>
                <a:sym typeface="Montserrat Medium"/>
              </a:rPr>
              <a:t>Businesses need to know as much as they can about their customers. That means that data collection needs to be securely stored. </a:t>
            </a:r>
            <a:endParaRPr sz="1700">
              <a:solidFill>
                <a:schemeClr val="dk1"/>
              </a:solidFill>
              <a:highlight>
                <a:srgbClr val="FFFFFF"/>
              </a:highlight>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highlight>
                  <a:srgbClr val="FFFFFF"/>
                </a:highlight>
                <a:latin typeface="Montserrat Medium"/>
                <a:ea typeface="Montserrat Medium"/>
                <a:cs typeface="Montserrat Medium"/>
                <a:sym typeface="Montserrat Medium"/>
              </a:rPr>
              <a:t>While the KDD process works on the data, assurances must be taken to ensure that the data is not hacked, stolen, or compromised.</a:t>
            </a:r>
            <a:endParaRPr sz="1700">
              <a:solidFill>
                <a:schemeClr val="dk1"/>
              </a:solidFill>
              <a:highlight>
                <a:srgbClr val="FFFFFF"/>
              </a:highlight>
              <a:latin typeface="Montserrat Medium"/>
              <a:ea typeface="Montserrat Medium"/>
              <a:cs typeface="Montserrat Medium"/>
              <a:sym typeface="Montserrat Medium"/>
            </a:endParaRPr>
          </a:p>
        </p:txBody>
      </p:sp>
      <p:cxnSp>
        <p:nvCxnSpPr>
          <p:cNvPr id="224" name="Google Shape;224;ge67bc87583_0_85"/>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xEl>
                                              <p:pRg end="0" st="0"/>
                                            </p:txEl>
                                          </p:spTgt>
                                        </p:tgtEl>
                                        <p:attrNameLst>
                                          <p:attrName>style.visibility</p:attrName>
                                        </p:attrNameLst>
                                      </p:cBhvr>
                                      <p:to>
                                        <p:strVal val="visible"/>
                                      </p:to>
                                    </p:set>
                                    <p:animEffect filter="fade" transition="in">
                                      <p:cBhvr>
                                        <p:cTn dur="300"/>
                                        <p:tgtEl>
                                          <p:spTgt spid="2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xEl>
                                              <p:pRg end="1" st="1"/>
                                            </p:txEl>
                                          </p:spTgt>
                                        </p:tgtEl>
                                        <p:attrNameLst>
                                          <p:attrName>style.visibility</p:attrName>
                                        </p:attrNameLst>
                                      </p:cBhvr>
                                      <p:to>
                                        <p:strVal val="visible"/>
                                      </p:to>
                                    </p:set>
                                    <p:animEffect filter="fade" transition="in">
                                      <p:cBhvr>
                                        <p:cTn dur="300"/>
                                        <p:tgtEl>
                                          <p:spTgt spid="2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xEl>
                                              <p:pRg end="2" st="2"/>
                                            </p:txEl>
                                          </p:spTgt>
                                        </p:tgtEl>
                                        <p:attrNameLst>
                                          <p:attrName>style.visibility</p:attrName>
                                        </p:attrNameLst>
                                      </p:cBhvr>
                                      <p:to>
                                        <p:strVal val="visible"/>
                                      </p:to>
                                    </p:set>
                                    <p:animEffect filter="fade" transition="in">
                                      <p:cBhvr>
                                        <p:cTn dur="300"/>
                                        <p:tgtEl>
                                          <p:spTgt spid="22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e67bc87583_0_91"/>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Disadvantages of KDD Process</a:t>
            </a:r>
            <a:endParaRPr sz="2400">
              <a:solidFill>
                <a:schemeClr val="dk1"/>
              </a:solidFill>
              <a:latin typeface="Montserrat ExtraBold"/>
              <a:ea typeface="Montserrat ExtraBold"/>
              <a:cs typeface="Montserrat ExtraBold"/>
              <a:sym typeface="Montserrat ExtraBold"/>
            </a:endParaRPr>
          </a:p>
        </p:txBody>
      </p:sp>
      <p:sp>
        <p:nvSpPr>
          <p:cNvPr id="230" name="Google Shape;230;ge67bc87583_0_91"/>
          <p:cNvSpPr txBox="1"/>
          <p:nvPr>
            <p:ph idx="1" type="body"/>
          </p:nvPr>
        </p:nvSpPr>
        <p:spPr>
          <a:xfrm>
            <a:off x="589350" y="1189425"/>
            <a:ext cx="7876200" cy="31101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i="1" lang="en-GB" sz="1700">
                <a:solidFill>
                  <a:schemeClr val="dk1"/>
                </a:solidFill>
                <a:highlight>
                  <a:srgbClr val="FFFFFF"/>
                </a:highlight>
                <a:latin typeface="Montserrat"/>
                <a:ea typeface="Montserrat"/>
                <a:cs typeface="Montserrat"/>
                <a:sym typeface="Montserrat"/>
              </a:rPr>
              <a:t>Privacy:</a:t>
            </a:r>
            <a:r>
              <a:rPr b="1" lang="en-GB" sz="1700">
                <a:solidFill>
                  <a:schemeClr val="dk1"/>
                </a:solidFill>
                <a:highlight>
                  <a:srgbClr val="FFFFFF"/>
                </a:highlight>
                <a:latin typeface="Montserrat"/>
                <a:ea typeface="Montserrat"/>
                <a:cs typeface="Montserrat"/>
                <a:sym typeface="Montserrat"/>
              </a:rPr>
              <a:t> </a:t>
            </a:r>
            <a:endParaRPr b="1" sz="1700">
              <a:solidFill>
                <a:schemeClr val="dk1"/>
              </a:solidFill>
              <a:highlight>
                <a:srgbClr val="FFFFFF"/>
              </a:highlight>
              <a:latin typeface="Montserrat"/>
              <a:ea typeface="Montserrat"/>
              <a:cs typeface="Montserrat"/>
              <a:sym typeface="Montserrat"/>
            </a:endParaRPr>
          </a:p>
          <a:p>
            <a:pPr indent="-336550" lvl="0" marL="457200" rtl="0" algn="l">
              <a:lnSpc>
                <a:spcPct val="150000"/>
              </a:lnSpc>
              <a:spcBef>
                <a:spcPts val="800"/>
              </a:spcBef>
              <a:spcAft>
                <a:spcPts val="0"/>
              </a:spcAft>
              <a:buClr>
                <a:schemeClr val="dk1"/>
              </a:buClr>
              <a:buSzPts val="1700"/>
              <a:buFont typeface="Montserrat Medium"/>
              <a:buChar char="●"/>
            </a:pPr>
            <a:r>
              <a:rPr lang="en-GB" sz="1700">
                <a:solidFill>
                  <a:schemeClr val="dk1"/>
                </a:solidFill>
                <a:highlight>
                  <a:srgbClr val="FFFFFF"/>
                </a:highlight>
                <a:latin typeface="Montserrat Medium"/>
                <a:ea typeface="Montserrat Medium"/>
                <a:cs typeface="Montserrat Medium"/>
                <a:sym typeface="Montserrat Medium"/>
              </a:rPr>
              <a:t>In order to acquire more knowledge, businesses have to collect as much data as possible. </a:t>
            </a:r>
            <a:endParaRPr sz="1700">
              <a:solidFill>
                <a:schemeClr val="dk1"/>
              </a:solidFill>
              <a:highlight>
                <a:srgbClr val="FFFFFF"/>
              </a:highlight>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highlight>
                  <a:srgbClr val="FFFFFF"/>
                </a:highlight>
                <a:latin typeface="Montserrat Medium"/>
                <a:ea typeface="Montserrat Medium"/>
                <a:cs typeface="Montserrat Medium"/>
                <a:sym typeface="Montserrat Medium"/>
              </a:rPr>
              <a:t>Many companies’ legal terms forbid them from collecting certain information, something that is limiting to their process.</a:t>
            </a:r>
            <a:endParaRPr sz="1700">
              <a:solidFill>
                <a:schemeClr val="dk1"/>
              </a:solidFill>
              <a:highlight>
                <a:srgbClr val="FFFFFF"/>
              </a:highlight>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highlight>
                  <a:srgbClr val="FFFFFF"/>
                </a:highlight>
                <a:latin typeface="Montserrat Medium"/>
                <a:ea typeface="Montserrat Medium"/>
                <a:cs typeface="Montserrat Medium"/>
                <a:sym typeface="Montserrat Medium"/>
              </a:rPr>
              <a:t>Often the collected data is leaked or stolen, creating an even bigger calamity.</a:t>
            </a:r>
            <a:endParaRPr sz="1700">
              <a:solidFill>
                <a:schemeClr val="dk1"/>
              </a:solidFill>
              <a:highlight>
                <a:srgbClr val="FFFFFF"/>
              </a:highlight>
              <a:latin typeface="Montserrat Medium"/>
              <a:ea typeface="Montserrat Medium"/>
              <a:cs typeface="Montserrat Medium"/>
              <a:sym typeface="Montserrat Medium"/>
            </a:endParaRPr>
          </a:p>
        </p:txBody>
      </p:sp>
      <p:cxnSp>
        <p:nvCxnSpPr>
          <p:cNvPr id="231" name="Google Shape;231;ge67bc87583_0_91"/>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xEl>
                                              <p:pRg end="0" st="0"/>
                                            </p:txEl>
                                          </p:spTgt>
                                        </p:tgtEl>
                                        <p:attrNameLst>
                                          <p:attrName>style.visibility</p:attrName>
                                        </p:attrNameLst>
                                      </p:cBhvr>
                                      <p:to>
                                        <p:strVal val="visible"/>
                                      </p:to>
                                    </p:set>
                                    <p:animEffect filter="fade" transition="in">
                                      <p:cBhvr>
                                        <p:cTn dur="300"/>
                                        <p:tgtEl>
                                          <p:spTgt spid="2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xEl>
                                              <p:pRg end="1" st="1"/>
                                            </p:txEl>
                                          </p:spTgt>
                                        </p:tgtEl>
                                        <p:attrNameLst>
                                          <p:attrName>style.visibility</p:attrName>
                                        </p:attrNameLst>
                                      </p:cBhvr>
                                      <p:to>
                                        <p:strVal val="visible"/>
                                      </p:to>
                                    </p:set>
                                    <p:animEffect filter="fade" transition="in">
                                      <p:cBhvr>
                                        <p:cTn dur="300"/>
                                        <p:tgtEl>
                                          <p:spTgt spid="2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xEl>
                                              <p:pRg end="2" st="2"/>
                                            </p:txEl>
                                          </p:spTgt>
                                        </p:tgtEl>
                                        <p:attrNameLst>
                                          <p:attrName>style.visibility</p:attrName>
                                        </p:attrNameLst>
                                      </p:cBhvr>
                                      <p:to>
                                        <p:strVal val="visible"/>
                                      </p:to>
                                    </p:set>
                                    <p:animEffect filter="fade" transition="in">
                                      <p:cBhvr>
                                        <p:cTn dur="300"/>
                                        <p:tgtEl>
                                          <p:spTgt spid="2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xEl>
                                              <p:pRg end="3" st="3"/>
                                            </p:txEl>
                                          </p:spTgt>
                                        </p:tgtEl>
                                        <p:attrNameLst>
                                          <p:attrName>style.visibility</p:attrName>
                                        </p:attrNameLst>
                                      </p:cBhvr>
                                      <p:to>
                                        <p:strVal val="visible"/>
                                      </p:to>
                                    </p:set>
                                    <p:animEffect filter="fade" transition="in">
                                      <p:cBhvr>
                                        <p:cTn dur="300"/>
                                        <p:tgtEl>
                                          <p:spTgt spid="23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3"/>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SzPts val="2700"/>
              <a:buNone/>
            </a:pPr>
            <a:r>
              <a:rPr lang="en-GB" sz="2500">
                <a:solidFill>
                  <a:schemeClr val="dk1"/>
                </a:solidFill>
                <a:latin typeface="Montserrat ExtraBold"/>
                <a:ea typeface="Montserrat ExtraBold"/>
                <a:cs typeface="Montserrat ExtraBold"/>
                <a:sym typeface="Montserrat ExtraBold"/>
              </a:rPr>
              <a:t>Data Mining</a:t>
            </a:r>
            <a:endParaRPr sz="2500">
              <a:solidFill>
                <a:schemeClr val="dk1"/>
              </a:solidFill>
            </a:endParaRPr>
          </a:p>
        </p:txBody>
      </p:sp>
      <p:sp>
        <p:nvSpPr>
          <p:cNvPr id="53" name="Google Shape;53;p3"/>
          <p:cNvSpPr txBox="1"/>
          <p:nvPr>
            <p:ph idx="1" type="body"/>
          </p:nvPr>
        </p:nvSpPr>
        <p:spPr>
          <a:xfrm>
            <a:off x="311700" y="967700"/>
            <a:ext cx="6174900" cy="33318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120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Automated process that consists of searching large datasets for patterns humans might not spot.</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Weather forecasting</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 It analyzes troves of historical data to identify patterns and predict future weather conditions </a:t>
            </a:r>
            <a:endParaRPr sz="1700">
              <a:solidFill>
                <a:schemeClr val="dk1"/>
              </a:solidFill>
              <a:latin typeface="Montserrat Medium"/>
              <a:ea typeface="Montserrat Medium"/>
              <a:cs typeface="Montserrat Medium"/>
              <a:sym typeface="Montserrat Medium"/>
            </a:endParaRPr>
          </a:p>
        </p:txBody>
      </p:sp>
      <p:cxnSp>
        <p:nvCxnSpPr>
          <p:cNvPr id="54" name="Google Shape;54;p3"/>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pic>
        <p:nvPicPr>
          <p:cNvPr id="55" name="Google Shape;55;p3"/>
          <p:cNvPicPr preferRelativeResize="0"/>
          <p:nvPr/>
        </p:nvPicPr>
        <p:blipFill>
          <a:blip r:embed="rId3">
            <a:alphaModFix/>
          </a:blip>
          <a:stretch>
            <a:fillRect/>
          </a:stretch>
        </p:blipFill>
        <p:spPr>
          <a:xfrm>
            <a:off x="6324550" y="1017725"/>
            <a:ext cx="2449075" cy="2449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
                                            <p:txEl>
                                              <p:pRg end="0" st="0"/>
                                            </p:txEl>
                                          </p:spTgt>
                                        </p:tgtEl>
                                        <p:attrNameLst>
                                          <p:attrName>style.visibility</p:attrName>
                                        </p:attrNameLst>
                                      </p:cBhvr>
                                      <p:to>
                                        <p:strVal val="visible"/>
                                      </p:to>
                                    </p:set>
                                    <p:animEffect filter="fade" transition="in">
                                      <p:cBhvr>
                                        <p:cTn dur="300"/>
                                        <p:tgtEl>
                                          <p:spTgt spid="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
                                            <p:txEl>
                                              <p:pRg end="1" st="1"/>
                                            </p:txEl>
                                          </p:spTgt>
                                        </p:tgtEl>
                                        <p:attrNameLst>
                                          <p:attrName>style.visibility</p:attrName>
                                        </p:attrNameLst>
                                      </p:cBhvr>
                                      <p:to>
                                        <p:strVal val="visible"/>
                                      </p:to>
                                    </p:set>
                                    <p:animEffect filter="fade" transition="in">
                                      <p:cBhvr>
                                        <p:cTn dur="300"/>
                                        <p:tgtEl>
                                          <p:spTgt spid="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
                                            <p:txEl>
                                              <p:pRg end="2" st="2"/>
                                            </p:txEl>
                                          </p:spTgt>
                                        </p:tgtEl>
                                        <p:attrNameLst>
                                          <p:attrName>style.visibility</p:attrName>
                                        </p:attrNameLst>
                                      </p:cBhvr>
                                      <p:to>
                                        <p:strVal val="visible"/>
                                      </p:to>
                                    </p:set>
                                    <p:animEffect filter="fade" transition="in">
                                      <p:cBhvr>
                                        <p:cTn dur="300"/>
                                        <p:tgtEl>
                                          <p:spTgt spid="5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e67bc87583_0_97"/>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Disadvantages of KDD Process</a:t>
            </a:r>
            <a:endParaRPr sz="2400">
              <a:solidFill>
                <a:schemeClr val="dk1"/>
              </a:solidFill>
              <a:latin typeface="Montserrat ExtraBold"/>
              <a:ea typeface="Montserrat ExtraBold"/>
              <a:cs typeface="Montserrat ExtraBold"/>
              <a:sym typeface="Montserrat ExtraBold"/>
            </a:endParaRPr>
          </a:p>
        </p:txBody>
      </p:sp>
      <p:sp>
        <p:nvSpPr>
          <p:cNvPr id="237" name="Google Shape;237;ge67bc87583_0_97"/>
          <p:cNvSpPr txBox="1"/>
          <p:nvPr>
            <p:ph idx="1" type="body"/>
          </p:nvPr>
        </p:nvSpPr>
        <p:spPr>
          <a:xfrm>
            <a:off x="546500" y="1285875"/>
            <a:ext cx="7715100" cy="30138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i="1" lang="en-GB" sz="1700">
                <a:solidFill>
                  <a:schemeClr val="dk1"/>
                </a:solidFill>
                <a:highlight>
                  <a:srgbClr val="FFFFFF"/>
                </a:highlight>
                <a:latin typeface="Montserrat"/>
                <a:ea typeface="Montserrat"/>
                <a:cs typeface="Montserrat"/>
                <a:sym typeface="Montserrat"/>
              </a:rPr>
              <a:t>Takes Time:</a:t>
            </a:r>
            <a:endParaRPr b="1" i="1" sz="1700">
              <a:solidFill>
                <a:schemeClr val="dk1"/>
              </a:solidFill>
              <a:highlight>
                <a:srgbClr val="FFFFFF"/>
              </a:highlight>
              <a:latin typeface="Montserrat"/>
              <a:ea typeface="Montserrat"/>
              <a:cs typeface="Montserrat"/>
              <a:sym typeface="Montserrat"/>
            </a:endParaRPr>
          </a:p>
          <a:p>
            <a:pPr indent="-336550" lvl="0" marL="457200" rtl="0" algn="l">
              <a:lnSpc>
                <a:spcPct val="150000"/>
              </a:lnSpc>
              <a:spcBef>
                <a:spcPts val="800"/>
              </a:spcBef>
              <a:spcAft>
                <a:spcPts val="0"/>
              </a:spcAft>
              <a:buClr>
                <a:schemeClr val="dk1"/>
              </a:buClr>
              <a:buSzPts val="1700"/>
              <a:buFont typeface="Montserrat Medium"/>
              <a:buChar char="●"/>
            </a:pPr>
            <a:r>
              <a:rPr lang="en-GB" sz="1700">
                <a:solidFill>
                  <a:schemeClr val="dk1"/>
                </a:solidFill>
                <a:highlight>
                  <a:srgbClr val="FFFFFF"/>
                </a:highlight>
                <a:latin typeface="Montserrat Medium"/>
                <a:ea typeface="Montserrat Medium"/>
                <a:cs typeface="Montserrat Medium"/>
                <a:sym typeface="Montserrat Medium"/>
              </a:rPr>
              <a:t>More knowledge is acquired. </a:t>
            </a:r>
            <a:endParaRPr sz="1700">
              <a:solidFill>
                <a:schemeClr val="dk1"/>
              </a:solidFill>
              <a:highlight>
                <a:srgbClr val="FFFFFF"/>
              </a:highlight>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highlight>
                  <a:srgbClr val="FFFFFF"/>
                </a:highlight>
                <a:latin typeface="Montserrat Medium"/>
                <a:ea typeface="Montserrat Medium"/>
                <a:cs typeface="Montserrat Medium"/>
                <a:sym typeface="Montserrat Medium"/>
              </a:rPr>
              <a:t>Applied back to bolster the process’s next iteration.</a:t>
            </a:r>
            <a:endParaRPr sz="1700">
              <a:solidFill>
                <a:schemeClr val="dk1"/>
              </a:solidFill>
              <a:highlight>
                <a:srgbClr val="FFFFFF"/>
              </a:highlight>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highlight>
                  <a:srgbClr val="FFFFFF"/>
                </a:highlight>
                <a:latin typeface="Montserrat Medium"/>
                <a:ea typeface="Montserrat Medium"/>
                <a:cs typeface="Montserrat Medium"/>
                <a:sym typeface="Montserrat Medium"/>
              </a:rPr>
              <a:t>More additional data has been collected that requires sifting through, meaning that the process is sure to take additional time.</a:t>
            </a:r>
            <a:endParaRPr sz="1700">
              <a:solidFill>
                <a:schemeClr val="dk1"/>
              </a:solidFill>
              <a:highlight>
                <a:srgbClr val="FFFFFF"/>
              </a:highlight>
              <a:latin typeface="Montserrat Medium"/>
              <a:ea typeface="Montserrat Medium"/>
              <a:cs typeface="Montserrat Medium"/>
              <a:sym typeface="Montserrat Medium"/>
            </a:endParaRPr>
          </a:p>
        </p:txBody>
      </p:sp>
      <p:cxnSp>
        <p:nvCxnSpPr>
          <p:cNvPr id="238" name="Google Shape;238;ge67bc87583_0_97"/>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0" st="0"/>
                                            </p:txEl>
                                          </p:spTgt>
                                        </p:tgtEl>
                                        <p:attrNameLst>
                                          <p:attrName>style.visibility</p:attrName>
                                        </p:attrNameLst>
                                      </p:cBhvr>
                                      <p:to>
                                        <p:strVal val="visible"/>
                                      </p:to>
                                    </p:set>
                                    <p:animEffect filter="fade" transition="in">
                                      <p:cBhvr>
                                        <p:cTn dur="300"/>
                                        <p:tgtEl>
                                          <p:spTgt spid="2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1" st="1"/>
                                            </p:txEl>
                                          </p:spTgt>
                                        </p:tgtEl>
                                        <p:attrNameLst>
                                          <p:attrName>style.visibility</p:attrName>
                                        </p:attrNameLst>
                                      </p:cBhvr>
                                      <p:to>
                                        <p:strVal val="visible"/>
                                      </p:to>
                                    </p:set>
                                    <p:animEffect filter="fade" transition="in">
                                      <p:cBhvr>
                                        <p:cTn dur="300"/>
                                        <p:tgtEl>
                                          <p:spTgt spid="2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2" st="2"/>
                                            </p:txEl>
                                          </p:spTgt>
                                        </p:tgtEl>
                                        <p:attrNameLst>
                                          <p:attrName>style.visibility</p:attrName>
                                        </p:attrNameLst>
                                      </p:cBhvr>
                                      <p:to>
                                        <p:strVal val="visible"/>
                                      </p:to>
                                    </p:set>
                                    <p:animEffect filter="fade" transition="in">
                                      <p:cBhvr>
                                        <p:cTn dur="300"/>
                                        <p:tgtEl>
                                          <p:spTgt spid="2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3" st="3"/>
                                            </p:txEl>
                                          </p:spTgt>
                                        </p:tgtEl>
                                        <p:attrNameLst>
                                          <p:attrName>style.visibility</p:attrName>
                                        </p:attrNameLst>
                                      </p:cBhvr>
                                      <p:to>
                                        <p:strVal val="visible"/>
                                      </p:to>
                                    </p:set>
                                    <p:animEffect filter="fade" transition="in">
                                      <p:cBhvr>
                                        <p:cTn dur="300"/>
                                        <p:tgtEl>
                                          <p:spTgt spid="23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e67bc87583_0_103"/>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Disadvantages of KDD Process</a:t>
            </a:r>
            <a:endParaRPr sz="2400">
              <a:solidFill>
                <a:schemeClr val="dk1"/>
              </a:solidFill>
              <a:latin typeface="Montserrat ExtraBold"/>
              <a:ea typeface="Montserrat ExtraBold"/>
              <a:cs typeface="Montserrat ExtraBold"/>
              <a:sym typeface="Montserrat ExtraBold"/>
            </a:endParaRPr>
          </a:p>
        </p:txBody>
      </p:sp>
      <p:sp>
        <p:nvSpPr>
          <p:cNvPr id="244" name="Google Shape;244;ge67bc87583_0_103"/>
          <p:cNvSpPr txBox="1"/>
          <p:nvPr>
            <p:ph idx="1" type="body"/>
          </p:nvPr>
        </p:nvSpPr>
        <p:spPr>
          <a:xfrm>
            <a:off x="492925" y="1232300"/>
            <a:ext cx="8247600" cy="30672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i="1" lang="en-GB" sz="1700">
                <a:solidFill>
                  <a:schemeClr val="dk1"/>
                </a:solidFill>
                <a:highlight>
                  <a:srgbClr val="FFFFFF"/>
                </a:highlight>
                <a:latin typeface="Montserrat"/>
                <a:ea typeface="Montserrat"/>
                <a:cs typeface="Montserrat"/>
                <a:sym typeface="Montserrat"/>
              </a:rPr>
              <a:t>Waterfall:</a:t>
            </a:r>
            <a:r>
              <a:rPr lang="en-GB" sz="1700">
                <a:solidFill>
                  <a:schemeClr val="dk1"/>
                </a:solidFill>
                <a:highlight>
                  <a:srgbClr val="FFFFFF"/>
                </a:highlight>
                <a:latin typeface="Montserrat Medium"/>
                <a:ea typeface="Montserrat Medium"/>
                <a:cs typeface="Montserrat Medium"/>
                <a:sym typeface="Montserrat Medium"/>
              </a:rPr>
              <a:t> </a:t>
            </a:r>
            <a:endParaRPr sz="1700">
              <a:solidFill>
                <a:schemeClr val="dk1"/>
              </a:solidFill>
              <a:highlight>
                <a:srgbClr val="FFFFFF"/>
              </a:highlight>
              <a:latin typeface="Montserrat Medium"/>
              <a:ea typeface="Montserrat Medium"/>
              <a:cs typeface="Montserrat Medium"/>
              <a:sym typeface="Montserrat Medium"/>
            </a:endParaRPr>
          </a:p>
          <a:p>
            <a:pPr indent="-336550" lvl="0" marL="457200" rtl="0" algn="l">
              <a:lnSpc>
                <a:spcPct val="150000"/>
              </a:lnSpc>
              <a:spcBef>
                <a:spcPts val="800"/>
              </a:spcBef>
              <a:spcAft>
                <a:spcPts val="0"/>
              </a:spcAft>
              <a:buClr>
                <a:schemeClr val="dk1"/>
              </a:buClr>
              <a:buSzPts val="1700"/>
              <a:buFont typeface="Montserrat Medium"/>
              <a:buChar char="●"/>
            </a:pPr>
            <a:r>
              <a:rPr lang="en-GB" sz="1700">
                <a:solidFill>
                  <a:schemeClr val="dk1"/>
                </a:solidFill>
                <a:highlight>
                  <a:srgbClr val="FFFFFF"/>
                </a:highlight>
                <a:latin typeface="Montserrat Medium"/>
                <a:ea typeface="Montserrat Medium"/>
                <a:cs typeface="Montserrat Medium"/>
                <a:sym typeface="Montserrat Medium"/>
              </a:rPr>
              <a:t>While the step-by-step phased process can be used as an iterative process, it may also lead teams to fall into the rigid and sluggish shortcomings of waterfall. </a:t>
            </a:r>
            <a:endParaRPr sz="1700">
              <a:solidFill>
                <a:schemeClr val="dk1"/>
              </a:solidFill>
              <a:highlight>
                <a:srgbClr val="FFFFFF"/>
              </a:highlight>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highlight>
                  <a:srgbClr val="FFFFFF"/>
                </a:highlight>
                <a:latin typeface="Montserrat Medium"/>
                <a:ea typeface="Montserrat Medium"/>
                <a:cs typeface="Montserrat Medium"/>
                <a:sym typeface="Montserrat Medium"/>
              </a:rPr>
              <a:t>For best results, combine the KDD Process with more modern </a:t>
            </a:r>
            <a:r>
              <a:rPr lang="en-GB" sz="1700">
                <a:solidFill>
                  <a:schemeClr val="dk1"/>
                </a:solidFill>
                <a:highlight>
                  <a:srgbClr val="FFFFFF"/>
                </a:highlight>
                <a:uFill>
                  <a:noFill/>
                </a:uFill>
                <a:latin typeface="Montserrat Medium"/>
                <a:ea typeface="Montserrat Medium"/>
                <a:cs typeface="Montserrat Medium"/>
                <a:sym typeface="Montserrat Medium"/>
                <a:hlinkClick r:id="rId3">
                  <a:extLst>
                    <a:ext uri="{A12FA001-AC4F-418D-AE19-62706E023703}">
                      <ahyp:hlinkClr val="tx"/>
                    </a:ext>
                  </a:extLst>
                </a:hlinkClick>
              </a:rPr>
              <a:t>Agile Processes</a:t>
            </a:r>
            <a:r>
              <a:rPr lang="en-GB" sz="1700">
                <a:solidFill>
                  <a:schemeClr val="dk1"/>
                </a:solidFill>
                <a:highlight>
                  <a:srgbClr val="FFFFFF"/>
                </a:highlight>
                <a:latin typeface="Montserrat Medium"/>
                <a:ea typeface="Montserrat Medium"/>
                <a:cs typeface="Montserrat Medium"/>
                <a:sym typeface="Montserrat Medium"/>
              </a:rPr>
              <a:t> limit responsiveness to the ever-shifting project needs.</a:t>
            </a:r>
            <a:endParaRPr sz="1700">
              <a:solidFill>
                <a:schemeClr val="dk1"/>
              </a:solidFill>
              <a:highlight>
                <a:srgbClr val="FFFFFF"/>
              </a:highlight>
              <a:latin typeface="Montserrat Medium"/>
              <a:ea typeface="Montserrat Medium"/>
              <a:cs typeface="Montserrat Medium"/>
              <a:sym typeface="Montserrat Medium"/>
            </a:endParaRPr>
          </a:p>
        </p:txBody>
      </p:sp>
      <p:cxnSp>
        <p:nvCxnSpPr>
          <p:cNvPr id="245" name="Google Shape;245;ge67bc87583_0_103"/>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0" st="0"/>
                                            </p:txEl>
                                          </p:spTgt>
                                        </p:tgtEl>
                                        <p:attrNameLst>
                                          <p:attrName>style.visibility</p:attrName>
                                        </p:attrNameLst>
                                      </p:cBhvr>
                                      <p:to>
                                        <p:strVal val="visible"/>
                                      </p:to>
                                    </p:set>
                                    <p:animEffect filter="fade" transition="in">
                                      <p:cBhvr>
                                        <p:cTn dur="300"/>
                                        <p:tgtEl>
                                          <p:spTgt spid="2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1" st="1"/>
                                            </p:txEl>
                                          </p:spTgt>
                                        </p:tgtEl>
                                        <p:attrNameLst>
                                          <p:attrName>style.visibility</p:attrName>
                                        </p:attrNameLst>
                                      </p:cBhvr>
                                      <p:to>
                                        <p:strVal val="visible"/>
                                      </p:to>
                                    </p:set>
                                    <p:animEffect filter="fade" transition="in">
                                      <p:cBhvr>
                                        <p:cTn dur="300"/>
                                        <p:tgtEl>
                                          <p:spTgt spid="2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2" st="2"/>
                                            </p:txEl>
                                          </p:spTgt>
                                        </p:tgtEl>
                                        <p:attrNameLst>
                                          <p:attrName>style.visibility</p:attrName>
                                        </p:attrNameLst>
                                      </p:cBhvr>
                                      <p:to>
                                        <p:strVal val="visible"/>
                                      </p:to>
                                    </p:set>
                                    <p:animEffect filter="fade" transition="in">
                                      <p:cBhvr>
                                        <p:cTn dur="300"/>
                                        <p:tgtEl>
                                          <p:spTgt spid="24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e67bc87583_0_110"/>
          <p:cNvSpPr txBox="1"/>
          <p:nvPr>
            <p:ph idx="1" type="body"/>
          </p:nvPr>
        </p:nvSpPr>
        <p:spPr>
          <a:xfrm>
            <a:off x="311700" y="1521625"/>
            <a:ext cx="8428800" cy="14790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None/>
            </a:pPr>
            <a:r>
              <a:rPr lang="en-GB" sz="2400">
                <a:solidFill>
                  <a:schemeClr val="dk1"/>
                </a:solidFill>
                <a:latin typeface="Montserrat ExtraBold"/>
                <a:ea typeface="Montserrat ExtraBold"/>
                <a:cs typeface="Montserrat ExtraBold"/>
                <a:sym typeface="Montserrat ExtraBold"/>
              </a:rPr>
              <a:t>C01S02L04. Introducing SEMMA</a:t>
            </a:r>
            <a:endParaRPr sz="2400">
              <a:solidFill>
                <a:schemeClr val="dk1"/>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0" st="0"/>
                                            </p:txEl>
                                          </p:spTgt>
                                        </p:tgtEl>
                                        <p:attrNameLst>
                                          <p:attrName>style.visibility</p:attrName>
                                        </p:attrNameLst>
                                      </p:cBhvr>
                                      <p:to>
                                        <p:strVal val="visible"/>
                                      </p:to>
                                    </p:set>
                                    <p:animEffect filter="fade" transition="in">
                                      <p:cBhvr>
                                        <p:cTn dur="300"/>
                                        <p:tgtEl>
                                          <p:spTgt spid="250">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e67bc87583_0_114"/>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SEMMA</a:t>
            </a:r>
            <a:endParaRPr sz="2400">
              <a:solidFill>
                <a:schemeClr val="dk1"/>
              </a:solidFill>
              <a:latin typeface="Montserrat ExtraBold"/>
              <a:ea typeface="Montserrat ExtraBold"/>
              <a:cs typeface="Montserrat ExtraBold"/>
              <a:sym typeface="Montserrat ExtraBold"/>
            </a:endParaRPr>
          </a:p>
        </p:txBody>
      </p:sp>
      <p:sp>
        <p:nvSpPr>
          <p:cNvPr id="256" name="Google Shape;256;ge67bc87583_0_114"/>
          <p:cNvSpPr txBox="1"/>
          <p:nvPr>
            <p:ph idx="1" type="body"/>
          </p:nvPr>
        </p:nvSpPr>
        <p:spPr>
          <a:xfrm>
            <a:off x="751050" y="1128450"/>
            <a:ext cx="5228400" cy="26649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lang="en-GB" sz="1700">
                <a:solidFill>
                  <a:schemeClr val="dk1"/>
                </a:solidFill>
                <a:latin typeface="Montserrat Medium"/>
                <a:ea typeface="Montserrat Medium"/>
                <a:cs typeface="Montserrat Medium"/>
                <a:sym typeface="Montserrat Medium"/>
              </a:rPr>
              <a:t>The acronym SEMMA stands for </a:t>
            </a:r>
            <a:endParaRPr sz="1700">
              <a:solidFill>
                <a:schemeClr val="dk1"/>
              </a:solidFill>
              <a:latin typeface="Montserrat Medium"/>
              <a:ea typeface="Montserrat Medium"/>
              <a:cs typeface="Montserrat Medium"/>
              <a:sym typeface="Montserrat Medium"/>
            </a:endParaRPr>
          </a:p>
          <a:p>
            <a:pPr indent="-336550" lvl="0"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Sample</a:t>
            </a:r>
            <a:endParaRPr sz="1700">
              <a:solidFill>
                <a:schemeClr val="dk1"/>
              </a:solidFill>
              <a:latin typeface="Montserrat Medium"/>
              <a:ea typeface="Montserrat Medium"/>
              <a:cs typeface="Montserrat Medium"/>
              <a:sym typeface="Montserrat Medium"/>
            </a:endParaRPr>
          </a:p>
          <a:p>
            <a:pPr indent="-336550" lvl="0"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Explore</a:t>
            </a:r>
            <a:endParaRPr sz="1700">
              <a:solidFill>
                <a:schemeClr val="dk1"/>
              </a:solidFill>
              <a:latin typeface="Montserrat Medium"/>
              <a:ea typeface="Montserrat Medium"/>
              <a:cs typeface="Montserrat Medium"/>
              <a:sym typeface="Montserrat Medium"/>
            </a:endParaRPr>
          </a:p>
          <a:p>
            <a:pPr indent="-336550" lvl="0"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Modify</a:t>
            </a:r>
            <a:endParaRPr sz="1700">
              <a:solidFill>
                <a:schemeClr val="dk1"/>
              </a:solidFill>
              <a:latin typeface="Montserrat Medium"/>
              <a:ea typeface="Montserrat Medium"/>
              <a:cs typeface="Montserrat Medium"/>
              <a:sym typeface="Montserrat Medium"/>
            </a:endParaRPr>
          </a:p>
          <a:p>
            <a:pPr indent="-336550" lvl="0"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Model</a:t>
            </a:r>
            <a:endParaRPr sz="1700">
              <a:solidFill>
                <a:schemeClr val="dk1"/>
              </a:solidFill>
              <a:latin typeface="Montserrat Medium"/>
              <a:ea typeface="Montserrat Medium"/>
              <a:cs typeface="Montserrat Medium"/>
              <a:sym typeface="Montserrat Medium"/>
            </a:endParaRPr>
          </a:p>
          <a:p>
            <a:pPr indent="-336550" lvl="0"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Access</a:t>
            </a:r>
            <a:endParaRPr sz="1700">
              <a:solidFill>
                <a:schemeClr val="dk1"/>
              </a:solidFill>
              <a:highlight>
                <a:srgbClr val="FFFFFF"/>
              </a:highlight>
              <a:latin typeface="Montserrat Medium"/>
              <a:ea typeface="Montserrat Medium"/>
              <a:cs typeface="Montserrat Medium"/>
              <a:sym typeface="Montserrat Medium"/>
            </a:endParaRPr>
          </a:p>
        </p:txBody>
      </p:sp>
      <p:cxnSp>
        <p:nvCxnSpPr>
          <p:cNvPr id="257" name="Google Shape;257;ge67bc87583_0_114"/>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pic>
        <p:nvPicPr>
          <p:cNvPr id="258" name="Google Shape;258;ge67bc87583_0_114"/>
          <p:cNvPicPr preferRelativeResize="0"/>
          <p:nvPr/>
        </p:nvPicPr>
        <p:blipFill>
          <a:blip r:embed="rId3">
            <a:alphaModFix/>
          </a:blip>
          <a:stretch>
            <a:fillRect/>
          </a:stretch>
        </p:blipFill>
        <p:spPr>
          <a:xfrm>
            <a:off x="5379800" y="445025"/>
            <a:ext cx="2377612" cy="3820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0" st="0"/>
                                            </p:txEl>
                                          </p:spTgt>
                                        </p:tgtEl>
                                        <p:attrNameLst>
                                          <p:attrName>style.visibility</p:attrName>
                                        </p:attrNameLst>
                                      </p:cBhvr>
                                      <p:to>
                                        <p:strVal val="visible"/>
                                      </p:to>
                                    </p:set>
                                    <p:animEffect filter="fade" transition="in">
                                      <p:cBhvr>
                                        <p:cTn dur="300"/>
                                        <p:tgtEl>
                                          <p:spTgt spid="2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1" st="1"/>
                                            </p:txEl>
                                          </p:spTgt>
                                        </p:tgtEl>
                                        <p:attrNameLst>
                                          <p:attrName>style.visibility</p:attrName>
                                        </p:attrNameLst>
                                      </p:cBhvr>
                                      <p:to>
                                        <p:strVal val="visible"/>
                                      </p:to>
                                    </p:set>
                                    <p:animEffect filter="fade" transition="in">
                                      <p:cBhvr>
                                        <p:cTn dur="300"/>
                                        <p:tgtEl>
                                          <p:spTgt spid="2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2" st="2"/>
                                            </p:txEl>
                                          </p:spTgt>
                                        </p:tgtEl>
                                        <p:attrNameLst>
                                          <p:attrName>style.visibility</p:attrName>
                                        </p:attrNameLst>
                                      </p:cBhvr>
                                      <p:to>
                                        <p:strVal val="visible"/>
                                      </p:to>
                                    </p:set>
                                    <p:animEffect filter="fade" transition="in">
                                      <p:cBhvr>
                                        <p:cTn dur="300"/>
                                        <p:tgtEl>
                                          <p:spTgt spid="2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3" st="3"/>
                                            </p:txEl>
                                          </p:spTgt>
                                        </p:tgtEl>
                                        <p:attrNameLst>
                                          <p:attrName>style.visibility</p:attrName>
                                        </p:attrNameLst>
                                      </p:cBhvr>
                                      <p:to>
                                        <p:strVal val="visible"/>
                                      </p:to>
                                    </p:set>
                                    <p:animEffect filter="fade" transition="in">
                                      <p:cBhvr>
                                        <p:cTn dur="300"/>
                                        <p:tgtEl>
                                          <p:spTgt spid="2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4" st="4"/>
                                            </p:txEl>
                                          </p:spTgt>
                                        </p:tgtEl>
                                        <p:attrNameLst>
                                          <p:attrName>style.visibility</p:attrName>
                                        </p:attrNameLst>
                                      </p:cBhvr>
                                      <p:to>
                                        <p:strVal val="visible"/>
                                      </p:to>
                                    </p:set>
                                    <p:animEffect filter="fade" transition="in">
                                      <p:cBhvr>
                                        <p:cTn dur="300"/>
                                        <p:tgtEl>
                                          <p:spTgt spid="25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5" st="5"/>
                                            </p:txEl>
                                          </p:spTgt>
                                        </p:tgtEl>
                                        <p:attrNameLst>
                                          <p:attrName>style.visibility</p:attrName>
                                        </p:attrNameLst>
                                      </p:cBhvr>
                                      <p:to>
                                        <p:strVal val="visible"/>
                                      </p:to>
                                    </p:set>
                                    <p:animEffect filter="fade" transition="in">
                                      <p:cBhvr>
                                        <p:cTn dur="300"/>
                                        <p:tgtEl>
                                          <p:spTgt spid="25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e67bc87583_0_121"/>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SEMMA</a:t>
            </a:r>
            <a:endParaRPr sz="2400">
              <a:solidFill>
                <a:schemeClr val="dk1"/>
              </a:solidFill>
              <a:latin typeface="Montserrat ExtraBold"/>
              <a:ea typeface="Montserrat ExtraBold"/>
              <a:cs typeface="Montserrat ExtraBold"/>
              <a:sym typeface="Montserrat ExtraBold"/>
            </a:endParaRPr>
          </a:p>
        </p:txBody>
      </p:sp>
      <p:sp>
        <p:nvSpPr>
          <p:cNvPr id="264" name="Google Shape;264;ge67bc87583_0_121"/>
          <p:cNvSpPr txBox="1"/>
          <p:nvPr>
            <p:ph idx="1" type="body"/>
          </p:nvPr>
        </p:nvSpPr>
        <p:spPr>
          <a:xfrm>
            <a:off x="751050" y="1128450"/>
            <a:ext cx="7457100" cy="26649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To achieve a competitive advantage, improve performance and deliver more useful services to customers.</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Serve as the foundation for hypotheses and models of the world we live in.</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Data is accumulated to help in collecting knowledge.</a:t>
            </a:r>
            <a:endParaRPr sz="1700">
              <a:solidFill>
                <a:schemeClr val="dk1"/>
              </a:solidFill>
              <a:latin typeface="Montserrat Medium"/>
              <a:ea typeface="Montserrat Medium"/>
              <a:cs typeface="Montserrat Medium"/>
              <a:sym typeface="Montserrat Medium"/>
            </a:endParaRPr>
          </a:p>
        </p:txBody>
      </p:sp>
      <p:cxnSp>
        <p:nvCxnSpPr>
          <p:cNvPr id="265" name="Google Shape;265;ge67bc87583_0_121"/>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0" st="0"/>
                                            </p:txEl>
                                          </p:spTgt>
                                        </p:tgtEl>
                                        <p:attrNameLst>
                                          <p:attrName>style.visibility</p:attrName>
                                        </p:attrNameLst>
                                      </p:cBhvr>
                                      <p:to>
                                        <p:strVal val="visible"/>
                                      </p:to>
                                    </p:set>
                                    <p:animEffect filter="fade" transition="in">
                                      <p:cBhvr>
                                        <p:cTn dur="300"/>
                                        <p:tgtEl>
                                          <p:spTgt spid="2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1" st="1"/>
                                            </p:txEl>
                                          </p:spTgt>
                                        </p:tgtEl>
                                        <p:attrNameLst>
                                          <p:attrName>style.visibility</p:attrName>
                                        </p:attrNameLst>
                                      </p:cBhvr>
                                      <p:to>
                                        <p:strVal val="visible"/>
                                      </p:to>
                                    </p:set>
                                    <p:animEffect filter="fade" transition="in">
                                      <p:cBhvr>
                                        <p:cTn dur="300"/>
                                        <p:tgtEl>
                                          <p:spTgt spid="2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2" st="2"/>
                                            </p:txEl>
                                          </p:spTgt>
                                        </p:tgtEl>
                                        <p:attrNameLst>
                                          <p:attrName>style.visibility</p:attrName>
                                        </p:attrNameLst>
                                      </p:cBhvr>
                                      <p:to>
                                        <p:strVal val="visible"/>
                                      </p:to>
                                    </p:set>
                                    <p:animEffect filter="fade" transition="in">
                                      <p:cBhvr>
                                        <p:cTn dur="300"/>
                                        <p:tgtEl>
                                          <p:spTgt spid="26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e67bc87583_0_132"/>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SEMMA</a:t>
            </a:r>
            <a:endParaRPr sz="2400">
              <a:solidFill>
                <a:schemeClr val="dk1"/>
              </a:solidFill>
              <a:latin typeface="Montserrat ExtraBold"/>
              <a:ea typeface="Montserrat ExtraBold"/>
              <a:cs typeface="Montserrat ExtraBold"/>
              <a:sym typeface="Montserrat ExtraBold"/>
            </a:endParaRPr>
          </a:p>
        </p:txBody>
      </p:sp>
      <p:sp>
        <p:nvSpPr>
          <p:cNvPr id="271" name="Google Shape;271;ge67bc87583_0_132"/>
          <p:cNvSpPr txBox="1"/>
          <p:nvPr>
            <p:ph idx="1" type="body"/>
          </p:nvPr>
        </p:nvSpPr>
        <p:spPr>
          <a:xfrm>
            <a:off x="751050" y="1128450"/>
            <a:ext cx="7457100" cy="26649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N</a:t>
            </a:r>
            <a:r>
              <a:rPr lang="en-GB" sz="1700">
                <a:solidFill>
                  <a:schemeClr val="dk1"/>
                </a:solidFill>
                <a:latin typeface="Montserrat Medium"/>
                <a:ea typeface="Montserrat Medium"/>
                <a:cs typeface="Montserrat Medium"/>
                <a:sym typeface="Montserrat Medium"/>
              </a:rPr>
              <a:t>ot equivalent to gathering valuable knowledge.</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When data is sorted and evaluated that we learn anything from it.</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The SAS institute developed SEMMA as the process of data mining.</a:t>
            </a:r>
            <a:endParaRPr sz="1700">
              <a:solidFill>
                <a:schemeClr val="dk1"/>
              </a:solidFill>
              <a:latin typeface="Montserrat Medium"/>
              <a:ea typeface="Montserrat Medium"/>
              <a:cs typeface="Montserrat Medium"/>
              <a:sym typeface="Montserrat Medium"/>
            </a:endParaRPr>
          </a:p>
        </p:txBody>
      </p:sp>
      <p:cxnSp>
        <p:nvCxnSpPr>
          <p:cNvPr id="272" name="Google Shape;272;ge67bc87583_0_132"/>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0" st="0"/>
                                            </p:txEl>
                                          </p:spTgt>
                                        </p:tgtEl>
                                        <p:attrNameLst>
                                          <p:attrName>style.visibility</p:attrName>
                                        </p:attrNameLst>
                                      </p:cBhvr>
                                      <p:to>
                                        <p:strVal val="visible"/>
                                      </p:to>
                                    </p:set>
                                    <p:animEffect filter="fade" transition="in">
                                      <p:cBhvr>
                                        <p:cTn dur="300"/>
                                        <p:tgtEl>
                                          <p:spTgt spid="2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1" st="1"/>
                                            </p:txEl>
                                          </p:spTgt>
                                        </p:tgtEl>
                                        <p:attrNameLst>
                                          <p:attrName>style.visibility</p:attrName>
                                        </p:attrNameLst>
                                      </p:cBhvr>
                                      <p:to>
                                        <p:strVal val="visible"/>
                                      </p:to>
                                    </p:set>
                                    <p:animEffect filter="fade" transition="in">
                                      <p:cBhvr>
                                        <p:cTn dur="300"/>
                                        <p:tgtEl>
                                          <p:spTgt spid="2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2" st="2"/>
                                            </p:txEl>
                                          </p:spTgt>
                                        </p:tgtEl>
                                        <p:attrNameLst>
                                          <p:attrName>style.visibility</p:attrName>
                                        </p:attrNameLst>
                                      </p:cBhvr>
                                      <p:to>
                                        <p:strVal val="visible"/>
                                      </p:to>
                                    </p:set>
                                    <p:animEffect filter="fade" transition="in">
                                      <p:cBhvr>
                                        <p:cTn dur="300"/>
                                        <p:tgtEl>
                                          <p:spTgt spid="27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e67bc87583_0_138"/>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Uses of Data Mining </a:t>
            </a:r>
            <a:endParaRPr sz="2400">
              <a:solidFill>
                <a:schemeClr val="dk1"/>
              </a:solidFill>
              <a:latin typeface="Montserrat ExtraBold"/>
              <a:ea typeface="Montserrat ExtraBold"/>
              <a:cs typeface="Montserrat ExtraBold"/>
              <a:sym typeface="Montserrat ExtraBold"/>
            </a:endParaRPr>
          </a:p>
        </p:txBody>
      </p:sp>
      <p:sp>
        <p:nvSpPr>
          <p:cNvPr id="278" name="Google Shape;278;ge67bc87583_0_138"/>
          <p:cNvSpPr txBox="1"/>
          <p:nvPr>
            <p:ph idx="1" type="body"/>
          </p:nvPr>
        </p:nvSpPr>
        <p:spPr>
          <a:xfrm>
            <a:off x="751050" y="1093000"/>
            <a:ext cx="6182100" cy="2700300"/>
          </a:xfrm>
          <a:prstGeom prst="rect">
            <a:avLst/>
          </a:prstGeom>
          <a:noFill/>
          <a:ln>
            <a:noFill/>
          </a:ln>
        </p:spPr>
        <p:txBody>
          <a:bodyPr anchorCtr="0" anchor="t" bIns="68575" lIns="68575" spcFirstLastPara="1" rIns="68575" wrap="square" tIns="68575">
            <a:noAutofit/>
          </a:bodyPr>
          <a:lstStyle/>
          <a:p>
            <a:pPr indent="-330200" lvl="0" marL="457200" rtl="0" algn="l">
              <a:lnSpc>
                <a:spcPct val="150000"/>
              </a:lnSpc>
              <a:spcBef>
                <a:spcPts val="0"/>
              </a:spcBef>
              <a:spcAft>
                <a:spcPts val="0"/>
              </a:spcAft>
              <a:buClr>
                <a:schemeClr val="dk1"/>
              </a:buClr>
              <a:buSzPts val="1600"/>
              <a:buFont typeface="Montserrat Medium"/>
              <a:buChar char="●"/>
            </a:pPr>
            <a:r>
              <a:rPr lang="en-GB" sz="1600">
                <a:solidFill>
                  <a:schemeClr val="dk1"/>
                </a:solidFill>
                <a:latin typeface="Montserrat Medium"/>
                <a:ea typeface="Montserrat Medium"/>
                <a:cs typeface="Montserrat Medium"/>
                <a:sym typeface="Montserrat Medium"/>
              </a:rPr>
              <a:t>Fraud identification</a:t>
            </a:r>
            <a:endParaRPr sz="1600">
              <a:solidFill>
                <a:schemeClr val="dk1"/>
              </a:solidFill>
              <a:latin typeface="Montserrat Medium"/>
              <a:ea typeface="Montserrat Medium"/>
              <a:cs typeface="Montserrat Medium"/>
              <a:sym typeface="Montserrat Medium"/>
            </a:endParaRPr>
          </a:p>
          <a:p>
            <a:pPr indent="-330200" lvl="0" marL="457200" rtl="0" algn="l">
              <a:lnSpc>
                <a:spcPct val="150000"/>
              </a:lnSpc>
              <a:spcBef>
                <a:spcPts val="0"/>
              </a:spcBef>
              <a:spcAft>
                <a:spcPts val="0"/>
              </a:spcAft>
              <a:buClr>
                <a:schemeClr val="dk1"/>
              </a:buClr>
              <a:buSzPts val="1600"/>
              <a:buFont typeface="Montserrat Medium"/>
              <a:buChar char="●"/>
            </a:pPr>
            <a:r>
              <a:rPr lang="en-GB" sz="1600">
                <a:solidFill>
                  <a:schemeClr val="dk1"/>
                </a:solidFill>
                <a:latin typeface="Montserrat Medium"/>
                <a:ea typeface="Montserrat Medium"/>
                <a:cs typeface="Montserrat Medium"/>
                <a:sym typeface="Montserrat Medium"/>
              </a:rPr>
              <a:t>Customer retention</a:t>
            </a:r>
            <a:endParaRPr sz="1600">
              <a:solidFill>
                <a:schemeClr val="dk1"/>
              </a:solidFill>
              <a:latin typeface="Montserrat Medium"/>
              <a:ea typeface="Montserrat Medium"/>
              <a:cs typeface="Montserrat Medium"/>
              <a:sym typeface="Montserrat Medium"/>
            </a:endParaRPr>
          </a:p>
          <a:p>
            <a:pPr indent="-330200" lvl="0" marL="457200" rtl="0" algn="l">
              <a:lnSpc>
                <a:spcPct val="150000"/>
              </a:lnSpc>
              <a:spcBef>
                <a:spcPts val="0"/>
              </a:spcBef>
              <a:spcAft>
                <a:spcPts val="0"/>
              </a:spcAft>
              <a:buClr>
                <a:schemeClr val="dk1"/>
              </a:buClr>
              <a:buSzPts val="1600"/>
              <a:buFont typeface="Montserrat Medium"/>
              <a:buChar char="●"/>
            </a:pPr>
            <a:r>
              <a:rPr lang="en-GB" sz="1600">
                <a:solidFill>
                  <a:schemeClr val="dk1"/>
                </a:solidFill>
                <a:latin typeface="Montserrat Medium"/>
                <a:ea typeface="Montserrat Medium"/>
                <a:cs typeface="Montserrat Medium"/>
                <a:sym typeface="Montserrat Medium"/>
              </a:rPr>
              <a:t>Turnover</a:t>
            </a:r>
            <a:endParaRPr sz="1600">
              <a:solidFill>
                <a:schemeClr val="dk1"/>
              </a:solidFill>
              <a:latin typeface="Montserrat Medium"/>
              <a:ea typeface="Montserrat Medium"/>
              <a:cs typeface="Montserrat Medium"/>
              <a:sym typeface="Montserrat Medium"/>
            </a:endParaRPr>
          </a:p>
          <a:p>
            <a:pPr indent="-330200" lvl="0" marL="457200" rtl="0" algn="l">
              <a:lnSpc>
                <a:spcPct val="150000"/>
              </a:lnSpc>
              <a:spcBef>
                <a:spcPts val="0"/>
              </a:spcBef>
              <a:spcAft>
                <a:spcPts val="0"/>
              </a:spcAft>
              <a:buClr>
                <a:schemeClr val="dk1"/>
              </a:buClr>
              <a:buSzPts val="1600"/>
              <a:buFont typeface="Montserrat Medium"/>
              <a:buChar char="●"/>
            </a:pPr>
            <a:r>
              <a:rPr lang="en-GB" sz="1600">
                <a:solidFill>
                  <a:schemeClr val="dk1"/>
                </a:solidFill>
                <a:latin typeface="Montserrat Medium"/>
                <a:ea typeface="Montserrat Medium"/>
                <a:cs typeface="Montserrat Medium"/>
                <a:sym typeface="Montserrat Medium"/>
              </a:rPr>
              <a:t>Database marketing, </a:t>
            </a:r>
            <a:endParaRPr sz="1600">
              <a:solidFill>
                <a:schemeClr val="dk1"/>
              </a:solidFill>
              <a:latin typeface="Montserrat Medium"/>
              <a:ea typeface="Montserrat Medium"/>
              <a:cs typeface="Montserrat Medium"/>
              <a:sym typeface="Montserrat Medium"/>
            </a:endParaRPr>
          </a:p>
          <a:p>
            <a:pPr indent="-330200" lvl="0" marL="457200" rtl="0" algn="l">
              <a:lnSpc>
                <a:spcPct val="150000"/>
              </a:lnSpc>
              <a:spcBef>
                <a:spcPts val="0"/>
              </a:spcBef>
              <a:spcAft>
                <a:spcPts val="0"/>
              </a:spcAft>
              <a:buClr>
                <a:schemeClr val="dk1"/>
              </a:buClr>
              <a:buSzPts val="1600"/>
              <a:buFont typeface="Montserrat Medium"/>
              <a:buChar char="●"/>
            </a:pPr>
            <a:r>
              <a:rPr lang="en-GB" sz="1600">
                <a:solidFill>
                  <a:schemeClr val="dk1"/>
                </a:solidFill>
                <a:latin typeface="Montserrat Medium"/>
                <a:ea typeface="Montserrat Medium"/>
                <a:cs typeface="Montserrat Medium"/>
                <a:sym typeface="Montserrat Medium"/>
              </a:rPr>
              <a:t>Customer loyalty, </a:t>
            </a:r>
            <a:endParaRPr sz="1600">
              <a:solidFill>
                <a:schemeClr val="dk1"/>
              </a:solidFill>
              <a:latin typeface="Montserrat Medium"/>
              <a:ea typeface="Montserrat Medium"/>
              <a:cs typeface="Montserrat Medium"/>
              <a:sym typeface="Montserrat Medium"/>
            </a:endParaRPr>
          </a:p>
          <a:p>
            <a:pPr indent="-330200" lvl="0" marL="457200" rtl="0" algn="l">
              <a:lnSpc>
                <a:spcPct val="150000"/>
              </a:lnSpc>
              <a:spcBef>
                <a:spcPts val="0"/>
              </a:spcBef>
              <a:spcAft>
                <a:spcPts val="0"/>
              </a:spcAft>
              <a:buClr>
                <a:schemeClr val="dk1"/>
              </a:buClr>
              <a:buSzPts val="1600"/>
              <a:buFont typeface="Montserrat Medium"/>
              <a:buChar char="●"/>
            </a:pPr>
            <a:r>
              <a:rPr lang="en-GB" sz="1600">
                <a:solidFill>
                  <a:schemeClr val="dk1"/>
                </a:solidFill>
                <a:latin typeface="Montserrat Medium"/>
                <a:ea typeface="Montserrat Medium"/>
                <a:cs typeface="Montserrat Medium"/>
                <a:sym typeface="Montserrat Medium"/>
              </a:rPr>
              <a:t>Bankruptcy forecasting, </a:t>
            </a:r>
            <a:endParaRPr sz="1600">
              <a:solidFill>
                <a:schemeClr val="dk1"/>
              </a:solidFill>
              <a:latin typeface="Montserrat Medium"/>
              <a:ea typeface="Montserrat Medium"/>
              <a:cs typeface="Montserrat Medium"/>
              <a:sym typeface="Montserrat Medium"/>
            </a:endParaRPr>
          </a:p>
          <a:p>
            <a:pPr indent="-330200" lvl="0" marL="457200" rtl="0" algn="l">
              <a:lnSpc>
                <a:spcPct val="150000"/>
              </a:lnSpc>
              <a:spcBef>
                <a:spcPts val="0"/>
              </a:spcBef>
              <a:spcAft>
                <a:spcPts val="0"/>
              </a:spcAft>
              <a:buClr>
                <a:schemeClr val="dk1"/>
              </a:buClr>
              <a:buSzPts val="1600"/>
              <a:buFont typeface="Montserrat Medium"/>
              <a:buChar char="●"/>
            </a:pPr>
            <a:r>
              <a:rPr lang="en-GB" sz="1600">
                <a:solidFill>
                  <a:schemeClr val="dk1"/>
                </a:solidFill>
                <a:latin typeface="Montserrat Medium"/>
                <a:ea typeface="Montserrat Medium"/>
                <a:cs typeface="Montserrat Medium"/>
                <a:sym typeface="Montserrat Medium"/>
              </a:rPr>
              <a:t>Market segmentation as well as </a:t>
            </a:r>
            <a:endParaRPr sz="1600">
              <a:solidFill>
                <a:schemeClr val="dk1"/>
              </a:solidFill>
              <a:latin typeface="Montserrat Medium"/>
              <a:ea typeface="Montserrat Medium"/>
              <a:cs typeface="Montserrat Medium"/>
              <a:sym typeface="Montserrat Medium"/>
            </a:endParaRPr>
          </a:p>
          <a:p>
            <a:pPr indent="-330200" lvl="0" marL="457200" rtl="0" algn="l">
              <a:lnSpc>
                <a:spcPct val="150000"/>
              </a:lnSpc>
              <a:spcBef>
                <a:spcPts val="0"/>
              </a:spcBef>
              <a:spcAft>
                <a:spcPts val="0"/>
              </a:spcAft>
              <a:buClr>
                <a:schemeClr val="dk1"/>
              </a:buClr>
              <a:buSzPts val="1600"/>
              <a:buFont typeface="Montserrat Medium"/>
              <a:buChar char="●"/>
            </a:pPr>
            <a:r>
              <a:rPr lang="en-GB" sz="1600">
                <a:solidFill>
                  <a:schemeClr val="dk1"/>
                </a:solidFill>
                <a:latin typeface="Montserrat Medium"/>
                <a:ea typeface="Montserrat Medium"/>
                <a:cs typeface="Montserrat Medium"/>
                <a:sym typeface="Montserrat Medium"/>
              </a:rPr>
              <a:t>Risk, affinity and portfolio analysis.</a:t>
            </a:r>
            <a:endParaRPr sz="1600">
              <a:solidFill>
                <a:schemeClr val="dk1"/>
              </a:solidFill>
              <a:latin typeface="Montserrat Medium"/>
              <a:ea typeface="Montserrat Medium"/>
              <a:cs typeface="Montserrat Medium"/>
              <a:sym typeface="Montserrat Medium"/>
            </a:endParaRPr>
          </a:p>
        </p:txBody>
      </p:sp>
      <p:cxnSp>
        <p:nvCxnSpPr>
          <p:cNvPr id="279" name="Google Shape;279;ge67bc87583_0_138"/>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pic>
        <p:nvPicPr>
          <p:cNvPr id="280" name="Google Shape;280;ge67bc87583_0_138"/>
          <p:cNvPicPr preferRelativeResize="0"/>
          <p:nvPr/>
        </p:nvPicPr>
        <p:blipFill>
          <a:blip r:embed="rId3">
            <a:alphaModFix/>
          </a:blip>
          <a:stretch>
            <a:fillRect/>
          </a:stretch>
        </p:blipFill>
        <p:spPr>
          <a:xfrm>
            <a:off x="4959775" y="450425"/>
            <a:ext cx="3631875" cy="2905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xEl>
                                              <p:pRg end="0" st="0"/>
                                            </p:txEl>
                                          </p:spTgt>
                                        </p:tgtEl>
                                        <p:attrNameLst>
                                          <p:attrName>style.visibility</p:attrName>
                                        </p:attrNameLst>
                                      </p:cBhvr>
                                      <p:to>
                                        <p:strVal val="visible"/>
                                      </p:to>
                                    </p:set>
                                    <p:animEffect filter="fade" transition="in">
                                      <p:cBhvr>
                                        <p:cTn dur="300"/>
                                        <p:tgtEl>
                                          <p:spTgt spid="2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xEl>
                                              <p:pRg end="1" st="1"/>
                                            </p:txEl>
                                          </p:spTgt>
                                        </p:tgtEl>
                                        <p:attrNameLst>
                                          <p:attrName>style.visibility</p:attrName>
                                        </p:attrNameLst>
                                      </p:cBhvr>
                                      <p:to>
                                        <p:strVal val="visible"/>
                                      </p:to>
                                    </p:set>
                                    <p:animEffect filter="fade" transition="in">
                                      <p:cBhvr>
                                        <p:cTn dur="300"/>
                                        <p:tgtEl>
                                          <p:spTgt spid="2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xEl>
                                              <p:pRg end="2" st="2"/>
                                            </p:txEl>
                                          </p:spTgt>
                                        </p:tgtEl>
                                        <p:attrNameLst>
                                          <p:attrName>style.visibility</p:attrName>
                                        </p:attrNameLst>
                                      </p:cBhvr>
                                      <p:to>
                                        <p:strVal val="visible"/>
                                      </p:to>
                                    </p:set>
                                    <p:animEffect filter="fade" transition="in">
                                      <p:cBhvr>
                                        <p:cTn dur="300"/>
                                        <p:tgtEl>
                                          <p:spTgt spid="2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xEl>
                                              <p:pRg end="3" st="3"/>
                                            </p:txEl>
                                          </p:spTgt>
                                        </p:tgtEl>
                                        <p:attrNameLst>
                                          <p:attrName>style.visibility</p:attrName>
                                        </p:attrNameLst>
                                      </p:cBhvr>
                                      <p:to>
                                        <p:strVal val="visible"/>
                                      </p:to>
                                    </p:set>
                                    <p:animEffect filter="fade" transition="in">
                                      <p:cBhvr>
                                        <p:cTn dur="300"/>
                                        <p:tgtEl>
                                          <p:spTgt spid="2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xEl>
                                              <p:pRg end="4" st="4"/>
                                            </p:txEl>
                                          </p:spTgt>
                                        </p:tgtEl>
                                        <p:attrNameLst>
                                          <p:attrName>style.visibility</p:attrName>
                                        </p:attrNameLst>
                                      </p:cBhvr>
                                      <p:to>
                                        <p:strVal val="visible"/>
                                      </p:to>
                                    </p:set>
                                    <p:animEffect filter="fade" transition="in">
                                      <p:cBhvr>
                                        <p:cTn dur="300"/>
                                        <p:tgtEl>
                                          <p:spTgt spid="27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xEl>
                                              <p:pRg end="5" st="5"/>
                                            </p:txEl>
                                          </p:spTgt>
                                        </p:tgtEl>
                                        <p:attrNameLst>
                                          <p:attrName>style.visibility</p:attrName>
                                        </p:attrNameLst>
                                      </p:cBhvr>
                                      <p:to>
                                        <p:strVal val="visible"/>
                                      </p:to>
                                    </p:set>
                                    <p:animEffect filter="fade" transition="in">
                                      <p:cBhvr>
                                        <p:cTn dur="300"/>
                                        <p:tgtEl>
                                          <p:spTgt spid="27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xEl>
                                              <p:pRg end="6" st="6"/>
                                            </p:txEl>
                                          </p:spTgt>
                                        </p:tgtEl>
                                        <p:attrNameLst>
                                          <p:attrName>style.visibility</p:attrName>
                                        </p:attrNameLst>
                                      </p:cBhvr>
                                      <p:to>
                                        <p:strVal val="visible"/>
                                      </p:to>
                                    </p:set>
                                    <p:animEffect filter="fade" transition="in">
                                      <p:cBhvr>
                                        <p:cTn dur="300"/>
                                        <p:tgtEl>
                                          <p:spTgt spid="27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xEl>
                                              <p:pRg end="7" st="7"/>
                                            </p:txEl>
                                          </p:spTgt>
                                        </p:tgtEl>
                                        <p:attrNameLst>
                                          <p:attrName>style.visibility</p:attrName>
                                        </p:attrNameLst>
                                      </p:cBhvr>
                                      <p:to>
                                        <p:strVal val="visible"/>
                                      </p:to>
                                    </p:set>
                                    <p:animEffect filter="fade" transition="in">
                                      <p:cBhvr>
                                        <p:cTn dur="300"/>
                                        <p:tgtEl>
                                          <p:spTgt spid="27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e67bc87583_0_144"/>
          <p:cNvSpPr txBox="1"/>
          <p:nvPr>
            <p:ph idx="1" type="body"/>
          </p:nvPr>
        </p:nvSpPr>
        <p:spPr>
          <a:xfrm>
            <a:off x="311700" y="1521625"/>
            <a:ext cx="8428800" cy="14790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None/>
            </a:pPr>
            <a:r>
              <a:rPr lang="en-GB" sz="2400">
                <a:solidFill>
                  <a:schemeClr val="dk1"/>
                </a:solidFill>
                <a:latin typeface="Montserrat ExtraBold"/>
                <a:ea typeface="Montserrat ExtraBold"/>
                <a:cs typeface="Montserrat ExtraBold"/>
                <a:sym typeface="Montserrat ExtraBold"/>
              </a:rPr>
              <a:t>C01S02L05. 5 stages of SEMMA</a:t>
            </a:r>
            <a:endParaRPr sz="2400">
              <a:solidFill>
                <a:schemeClr val="dk1"/>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0" st="0"/>
                                            </p:txEl>
                                          </p:spTgt>
                                        </p:tgtEl>
                                        <p:attrNameLst>
                                          <p:attrName>style.visibility</p:attrName>
                                        </p:attrNameLst>
                                      </p:cBhvr>
                                      <p:to>
                                        <p:strVal val="visible"/>
                                      </p:to>
                                    </p:set>
                                    <p:animEffect filter="fade" transition="in">
                                      <p:cBhvr>
                                        <p:cTn dur="300"/>
                                        <p:tgtEl>
                                          <p:spTgt spid="28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e67bc87583_0_149"/>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SEMMA</a:t>
            </a:r>
            <a:endParaRPr sz="2400">
              <a:solidFill>
                <a:schemeClr val="dk1"/>
              </a:solidFill>
              <a:latin typeface="Montserrat ExtraBold"/>
              <a:ea typeface="Montserrat ExtraBold"/>
              <a:cs typeface="Montserrat ExtraBold"/>
              <a:sym typeface="Montserrat ExtraBold"/>
            </a:endParaRPr>
          </a:p>
        </p:txBody>
      </p:sp>
      <p:sp>
        <p:nvSpPr>
          <p:cNvPr id="291" name="Google Shape;291;ge67bc87583_0_149"/>
          <p:cNvSpPr txBox="1"/>
          <p:nvPr>
            <p:ph idx="1" type="body"/>
          </p:nvPr>
        </p:nvSpPr>
        <p:spPr>
          <a:xfrm>
            <a:off x="751050" y="1128450"/>
            <a:ext cx="7457100" cy="26649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Organized</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Functional toolset</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Claimed as such by SAS to be associated with their SAS Enterprise Miner initiative. </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SEMMA process is more ambiguous to those not using the tool </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Functional data mining methodology </a:t>
            </a:r>
            <a:endParaRPr sz="1700">
              <a:solidFill>
                <a:schemeClr val="dk1"/>
              </a:solidFill>
              <a:latin typeface="Montserrat Medium"/>
              <a:ea typeface="Montserrat Medium"/>
              <a:cs typeface="Montserrat Medium"/>
              <a:sym typeface="Montserrat Medium"/>
            </a:endParaRPr>
          </a:p>
        </p:txBody>
      </p:sp>
      <p:cxnSp>
        <p:nvCxnSpPr>
          <p:cNvPr id="292" name="Google Shape;292;ge67bc87583_0_149"/>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xEl>
                                              <p:pRg end="0" st="0"/>
                                            </p:txEl>
                                          </p:spTgt>
                                        </p:tgtEl>
                                        <p:attrNameLst>
                                          <p:attrName>style.visibility</p:attrName>
                                        </p:attrNameLst>
                                      </p:cBhvr>
                                      <p:to>
                                        <p:strVal val="visible"/>
                                      </p:to>
                                    </p:set>
                                    <p:animEffect filter="fade" transition="in">
                                      <p:cBhvr>
                                        <p:cTn dur="300"/>
                                        <p:tgtEl>
                                          <p:spTgt spid="2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xEl>
                                              <p:pRg end="1" st="1"/>
                                            </p:txEl>
                                          </p:spTgt>
                                        </p:tgtEl>
                                        <p:attrNameLst>
                                          <p:attrName>style.visibility</p:attrName>
                                        </p:attrNameLst>
                                      </p:cBhvr>
                                      <p:to>
                                        <p:strVal val="visible"/>
                                      </p:to>
                                    </p:set>
                                    <p:animEffect filter="fade" transition="in">
                                      <p:cBhvr>
                                        <p:cTn dur="300"/>
                                        <p:tgtEl>
                                          <p:spTgt spid="2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xEl>
                                              <p:pRg end="2" st="2"/>
                                            </p:txEl>
                                          </p:spTgt>
                                        </p:tgtEl>
                                        <p:attrNameLst>
                                          <p:attrName>style.visibility</p:attrName>
                                        </p:attrNameLst>
                                      </p:cBhvr>
                                      <p:to>
                                        <p:strVal val="visible"/>
                                      </p:to>
                                    </p:set>
                                    <p:animEffect filter="fade" transition="in">
                                      <p:cBhvr>
                                        <p:cTn dur="300"/>
                                        <p:tgtEl>
                                          <p:spTgt spid="2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xEl>
                                              <p:pRg end="3" st="3"/>
                                            </p:txEl>
                                          </p:spTgt>
                                        </p:tgtEl>
                                        <p:attrNameLst>
                                          <p:attrName>style.visibility</p:attrName>
                                        </p:attrNameLst>
                                      </p:cBhvr>
                                      <p:to>
                                        <p:strVal val="visible"/>
                                      </p:to>
                                    </p:set>
                                    <p:animEffect filter="fade" transition="in">
                                      <p:cBhvr>
                                        <p:cTn dur="300"/>
                                        <p:tgtEl>
                                          <p:spTgt spid="29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xEl>
                                              <p:pRg end="4" st="4"/>
                                            </p:txEl>
                                          </p:spTgt>
                                        </p:tgtEl>
                                        <p:attrNameLst>
                                          <p:attrName>style.visibility</p:attrName>
                                        </p:attrNameLst>
                                      </p:cBhvr>
                                      <p:to>
                                        <p:strVal val="visible"/>
                                      </p:to>
                                    </p:set>
                                    <p:animEffect filter="fade" transition="in">
                                      <p:cBhvr>
                                        <p:cTn dur="300"/>
                                        <p:tgtEl>
                                          <p:spTgt spid="29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e67bc87583_0_155"/>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Process</a:t>
            </a:r>
            <a:endParaRPr sz="2400">
              <a:solidFill>
                <a:schemeClr val="dk1"/>
              </a:solidFill>
              <a:latin typeface="Montserrat ExtraBold"/>
              <a:ea typeface="Montserrat ExtraBold"/>
              <a:cs typeface="Montserrat ExtraBold"/>
              <a:sym typeface="Montserrat ExtraBold"/>
            </a:endParaRPr>
          </a:p>
        </p:txBody>
      </p:sp>
      <p:sp>
        <p:nvSpPr>
          <p:cNvPr id="298" name="Google Shape;298;ge67bc87583_0_155"/>
          <p:cNvSpPr txBox="1"/>
          <p:nvPr>
            <p:ph idx="1" type="body"/>
          </p:nvPr>
        </p:nvSpPr>
        <p:spPr>
          <a:xfrm>
            <a:off x="751050" y="1060850"/>
            <a:ext cx="7457100" cy="33324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i="1" lang="en-GB" sz="1700">
                <a:solidFill>
                  <a:schemeClr val="dk1"/>
                </a:solidFill>
                <a:latin typeface="Montserrat"/>
                <a:ea typeface="Montserrat"/>
                <a:cs typeface="Montserrat"/>
                <a:sym typeface="Montserrat"/>
              </a:rPr>
              <a:t>Sample: </a:t>
            </a:r>
            <a:endParaRPr b="1" i="1" sz="1700">
              <a:solidFill>
                <a:schemeClr val="dk1"/>
              </a:solidFill>
              <a:latin typeface="Montserrat"/>
              <a:ea typeface="Montserrat"/>
              <a:cs typeface="Montserrat"/>
              <a:sym typeface="Montserrat"/>
            </a:endParaRPr>
          </a:p>
          <a:p>
            <a:pPr indent="-336550" lvl="0" marL="457200" rtl="0" algn="l">
              <a:lnSpc>
                <a:spcPct val="150000"/>
              </a:lnSpc>
              <a:spcBef>
                <a:spcPts val="80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Subset of the appropriate volume dataset from a vast dataset </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Goal:-</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identify variables or factors influencing the process. </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Collected information is then sorted into preparation and validation categories.</a:t>
            </a:r>
            <a:endParaRPr sz="1700">
              <a:solidFill>
                <a:schemeClr val="dk1"/>
              </a:solidFill>
              <a:latin typeface="Montserrat Medium"/>
              <a:ea typeface="Montserrat Medium"/>
              <a:cs typeface="Montserrat Medium"/>
              <a:sym typeface="Montserrat Medium"/>
            </a:endParaRPr>
          </a:p>
        </p:txBody>
      </p:sp>
      <p:cxnSp>
        <p:nvCxnSpPr>
          <p:cNvPr id="299" name="Google Shape;299;ge67bc87583_0_155"/>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xEl>
                                              <p:pRg end="0" st="0"/>
                                            </p:txEl>
                                          </p:spTgt>
                                        </p:tgtEl>
                                        <p:attrNameLst>
                                          <p:attrName>style.visibility</p:attrName>
                                        </p:attrNameLst>
                                      </p:cBhvr>
                                      <p:to>
                                        <p:strVal val="visible"/>
                                      </p:to>
                                    </p:set>
                                    <p:animEffect filter="fade" transition="in">
                                      <p:cBhvr>
                                        <p:cTn dur="300"/>
                                        <p:tgtEl>
                                          <p:spTgt spid="2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xEl>
                                              <p:pRg end="1" st="1"/>
                                            </p:txEl>
                                          </p:spTgt>
                                        </p:tgtEl>
                                        <p:attrNameLst>
                                          <p:attrName>style.visibility</p:attrName>
                                        </p:attrNameLst>
                                      </p:cBhvr>
                                      <p:to>
                                        <p:strVal val="visible"/>
                                      </p:to>
                                    </p:set>
                                    <p:animEffect filter="fade" transition="in">
                                      <p:cBhvr>
                                        <p:cTn dur="300"/>
                                        <p:tgtEl>
                                          <p:spTgt spid="2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xEl>
                                              <p:pRg end="2" st="2"/>
                                            </p:txEl>
                                          </p:spTgt>
                                        </p:tgtEl>
                                        <p:attrNameLst>
                                          <p:attrName>style.visibility</p:attrName>
                                        </p:attrNameLst>
                                      </p:cBhvr>
                                      <p:to>
                                        <p:strVal val="visible"/>
                                      </p:to>
                                    </p:set>
                                    <p:animEffect filter="fade" transition="in">
                                      <p:cBhvr>
                                        <p:cTn dur="300"/>
                                        <p:tgtEl>
                                          <p:spTgt spid="2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xEl>
                                              <p:pRg end="3" st="3"/>
                                            </p:txEl>
                                          </p:spTgt>
                                        </p:tgtEl>
                                        <p:attrNameLst>
                                          <p:attrName>style.visibility</p:attrName>
                                        </p:attrNameLst>
                                      </p:cBhvr>
                                      <p:to>
                                        <p:strVal val="visible"/>
                                      </p:to>
                                    </p:set>
                                    <p:animEffect filter="fade" transition="in">
                                      <p:cBhvr>
                                        <p:cTn dur="300"/>
                                        <p:tgtEl>
                                          <p:spTgt spid="2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xEl>
                                              <p:pRg end="4" st="4"/>
                                            </p:txEl>
                                          </p:spTgt>
                                        </p:tgtEl>
                                        <p:attrNameLst>
                                          <p:attrName>style.visibility</p:attrName>
                                        </p:attrNameLst>
                                      </p:cBhvr>
                                      <p:to>
                                        <p:strVal val="visible"/>
                                      </p:to>
                                    </p:set>
                                    <p:animEffect filter="fade" transition="in">
                                      <p:cBhvr>
                                        <p:cTn dur="300"/>
                                        <p:tgtEl>
                                          <p:spTgt spid="29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4"/>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Clr>
                <a:schemeClr val="dk1"/>
              </a:buClr>
              <a:buSzPts val="1100"/>
              <a:buFont typeface="Arial"/>
              <a:buNone/>
            </a:pPr>
            <a:r>
              <a:rPr lang="en-GB" sz="2400">
                <a:solidFill>
                  <a:schemeClr val="dk1"/>
                </a:solidFill>
                <a:latin typeface="Montserrat ExtraBold"/>
                <a:ea typeface="Montserrat ExtraBold"/>
                <a:cs typeface="Montserrat ExtraBold"/>
                <a:sym typeface="Montserrat ExtraBold"/>
              </a:rPr>
              <a:t>How does Data Mining Work?</a:t>
            </a:r>
            <a:endParaRPr sz="2400">
              <a:solidFill>
                <a:schemeClr val="dk1"/>
              </a:solidFill>
              <a:latin typeface="Montserrat ExtraBold"/>
              <a:ea typeface="Montserrat ExtraBold"/>
              <a:cs typeface="Montserrat ExtraBold"/>
              <a:sym typeface="Montserrat ExtraBold"/>
            </a:endParaRPr>
          </a:p>
        </p:txBody>
      </p:sp>
      <p:sp>
        <p:nvSpPr>
          <p:cNvPr id="61" name="Google Shape;61;p4"/>
          <p:cNvSpPr txBox="1"/>
          <p:nvPr>
            <p:ph idx="1" type="body"/>
          </p:nvPr>
        </p:nvSpPr>
        <p:spPr>
          <a:xfrm>
            <a:off x="593725" y="1328750"/>
            <a:ext cx="6543000" cy="30156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120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Data Mining uses- Supply chains to healthcare, advertising, and marketing.</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Spotify’s AI recommendation engine </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Proprietary algorithms to understand a user’s music tastes and point the user towards new genres, artists, and tracks.</a:t>
            </a:r>
            <a:endParaRPr sz="1700">
              <a:solidFill>
                <a:schemeClr val="dk1"/>
              </a:solidFill>
              <a:latin typeface="Montserrat Medium"/>
              <a:ea typeface="Montserrat Medium"/>
              <a:cs typeface="Montserrat Medium"/>
              <a:sym typeface="Montserrat Medium"/>
            </a:endParaRPr>
          </a:p>
        </p:txBody>
      </p:sp>
      <p:cxnSp>
        <p:nvCxnSpPr>
          <p:cNvPr id="62" name="Google Shape;62;p4"/>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xEl>
                                              <p:pRg end="0" st="0"/>
                                            </p:txEl>
                                          </p:spTgt>
                                        </p:tgtEl>
                                        <p:attrNameLst>
                                          <p:attrName>style.visibility</p:attrName>
                                        </p:attrNameLst>
                                      </p:cBhvr>
                                      <p:to>
                                        <p:strVal val="visible"/>
                                      </p:to>
                                    </p:set>
                                    <p:animEffect filter="fade" transition="in">
                                      <p:cBhvr>
                                        <p:cTn dur="300"/>
                                        <p:tgtEl>
                                          <p:spTgt spid="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xEl>
                                              <p:pRg end="1" st="1"/>
                                            </p:txEl>
                                          </p:spTgt>
                                        </p:tgtEl>
                                        <p:attrNameLst>
                                          <p:attrName>style.visibility</p:attrName>
                                        </p:attrNameLst>
                                      </p:cBhvr>
                                      <p:to>
                                        <p:strVal val="visible"/>
                                      </p:to>
                                    </p:set>
                                    <p:animEffect filter="fade" transition="in">
                                      <p:cBhvr>
                                        <p:cTn dur="300"/>
                                        <p:tgtEl>
                                          <p:spTgt spid="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xEl>
                                              <p:pRg end="2" st="2"/>
                                            </p:txEl>
                                          </p:spTgt>
                                        </p:tgtEl>
                                        <p:attrNameLst>
                                          <p:attrName>style.visibility</p:attrName>
                                        </p:attrNameLst>
                                      </p:cBhvr>
                                      <p:to>
                                        <p:strVal val="visible"/>
                                      </p:to>
                                    </p:set>
                                    <p:animEffect filter="fade" transition="in">
                                      <p:cBhvr>
                                        <p:cTn dur="300"/>
                                        <p:tgtEl>
                                          <p:spTgt spid="6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e67bc87583_0_161"/>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Process</a:t>
            </a:r>
            <a:endParaRPr sz="2400">
              <a:solidFill>
                <a:schemeClr val="dk1"/>
              </a:solidFill>
              <a:latin typeface="Montserrat ExtraBold"/>
              <a:ea typeface="Montserrat ExtraBold"/>
              <a:cs typeface="Montserrat ExtraBold"/>
              <a:sym typeface="Montserrat ExtraBold"/>
            </a:endParaRPr>
          </a:p>
        </p:txBody>
      </p:sp>
      <p:sp>
        <p:nvSpPr>
          <p:cNvPr id="305" name="Google Shape;305;ge67bc87583_0_161"/>
          <p:cNvSpPr txBox="1"/>
          <p:nvPr>
            <p:ph idx="1" type="body"/>
          </p:nvPr>
        </p:nvSpPr>
        <p:spPr>
          <a:xfrm>
            <a:off x="751050" y="1017725"/>
            <a:ext cx="7875000" cy="27756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i="1" lang="en-GB" sz="1700">
                <a:solidFill>
                  <a:schemeClr val="dk1"/>
                </a:solidFill>
                <a:latin typeface="Montserrat"/>
                <a:ea typeface="Montserrat"/>
                <a:cs typeface="Montserrat"/>
                <a:sym typeface="Montserrat"/>
              </a:rPr>
              <a:t>Explore:</a:t>
            </a:r>
            <a:endParaRPr b="1" i="1" sz="1700">
              <a:solidFill>
                <a:schemeClr val="dk1"/>
              </a:solidFill>
              <a:latin typeface="Montserrat"/>
              <a:ea typeface="Montserrat"/>
              <a:cs typeface="Montserrat"/>
              <a:sym typeface="Montserrat"/>
            </a:endParaRPr>
          </a:p>
          <a:p>
            <a:pPr indent="-336550" lvl="0" marL="457200" rtl="0" algn="l">
              <a:lnSpc>
                <a:spcPct val="150000"/>
              </a:lnSpc>
              <a:spcBef>
                <a:spcPts val="80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Univariate and Multivariate analysis is conducted in order to study interconnected relationships between data elements and to identify gaps in the data. </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The univariate one looks at each factor individually to understand its part in the overall scheme. </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With heavy reliance on data visualization.</a:t>
            </a:r>
            <a:endParaRPr sz="1700">
              <a:solidFill>
                <a:schemeClr val="dk1"/>
              </a:solidFill>
              <a:latin typeface="Montserrat Medium"/>
              <a:ea typeface="Montserrat Medium"/>
              <a:cs typeface="Montserrat Medium"/>
              <a:sym typeface="Montserrat Medium"/>
            </a:endParaRPr>
          </a:p>
        </p:txBody>
      </p:sp>
      <p:cxnSp>
        <p:nvCxnSpPr>
          <p:cNvPr id="306" name="Google Shape;306;ge67bc87583_0_161"/>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0" st="0"/>
                                            </p:txEl>
                                          </p:spTgt>
                                        </p:tgtEl>
                                        <p:attrNameLst>
                                          <p:attrName>style.visibility</p:attrName>
                                        </p:attrNameLst>
                                      </p:cBhvr>
                                      <p:to>
                                        <p:strVal val="visible"/>
                                      </p:to>
                                    </p:set>
                                    <p:animEffect filter="fade" transition="in">
                                      <p:cBhvr>
                                        <p:cTn dur="300"/>
                                        <p:tgtEl>
                                          <p:spTgt spid="3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1" st="1"/>
                                            </p:txEl>
                                          </p:spTgt>
                                        </p:tgtEl>
                                        <p:attrNameLst>
                                          <p:attrName>style.visibility</p:attrName>
                                        </p:attrNameLst>
                                      </p:cBhvr>
                                      <p:to>
                                        <p:strVal val="visible"/>
                                      </p:to>
                                    </p:set>
                                    <p:animEffect filter="fade" transition="in">
                                      <p:cBhvr>
                                        <p:cTn dur="300"/>
                                        <p:tgtEl>
                                          <p:spTgt spid="3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2" st="2"/>
                                            </p:txEl>
                                          </p:spTgt>
                                        </p:tgtEl>
                                        <p:attrNameLst>
                                          <p:attrName>style.visibility</p:attrName>
                                        </p:attrNameLst>
                                      </p:cBhvr>
                                      <p:to>
                                        <p:strVal val="visible"/>
                                      </p:to>
                                    </p:set>
                                    <p:animEffect filter="fade" transition="in">
                                      <p:cBhvr>
                                        <p:cTn dur="300"/>
                                        <p:tgtEl>
                                          <p:spTgt spid="3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3" st="3"/>
                                            </p:txEl>
                                          </p:spTgt>
                                        </p:tgtEl>
                                        <p:attrNameLst>
                                          <p:attrName>style.visibility</p:attrName>
                                        </p:attrNameLst>
                                      </p:cBhvr>
                                      <p:to>
                                        <p:strVal val="visible"/>
                                      </p:to>
                                    </p:set>
                                    <p:animEffect filter="fade" transition="in">
                                      <p:cBhvr>
                                        <p:cTn dur="300"/>
                                        <p:tgtEl>
                                          <p:spTgt spid="30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e67bc87583_0_173"/>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Process</a:t>
            </a:r>
            <a:endParaRPr sz="2400">
              <a:solidFill>
                <a:schemeClr val="dk1"/>
              </a:solidFill>
              <a:latin typeface="Montserrat ExtraBold"/>
              <a:ea typeface="Montserrat ExtraBold"/>
              <a:cs typeface="Montserrat ExtraBold"/>
              <a:sym typeface="Montserrat ExtraBold"/>
            </a:endParaRPr>
          </a:p>
        </p:txBody>
      </p:sp>
      <p:sp>
        <p:nvSpPr>
          <p:cNvPr id="312" name="Google Shape;312;ge67bc87583_0_173"/>
          <p:cNvSpPr txBox="1"/>
          <p:nvPr>
            <p:ph idx="1" type="body"/>
          </p:nvPr>
        </p:nvSpPr>
        <p:spPr>
          <a:xfrm>
            <a:off x="751050" y="1012325"/>
            <a:ext cx="7457100" cy="27810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i="1" lang="en-GB" sz="1700">
                <a:solidFill>
                  <a:schemeClr val="dk1"/>
                </a:solidFill>
                <a:latin typeface="Montserrat"/>
                <a:ea typeface="Montserrat"/>
                <a:cs typeface="Montserrat"/>
                <a:sym typeface="Montserrat"/>
              </a:rPr>
              <a:t>Modify:</a:t>
            </a:r>
            <a:endParaRPr b="1" i="1" sz="1700">
              <a:solidFill>
                <a:schemeClr val="dk1"/>
              </a:solidFill>
              <a:latin typeface="Montserrat"/>
              <a:ea typeface="Montserrat"/>
              <a:cs typeface="Montserrat"/>
              <a:sym typeface="Montserrat"/>
            </a:endParaRPr>
          </a:p>
          <a:p>
            <a:pPr indent="-336550" lvl="0" marL="457200" rtl="0" algn="l">
              <a:lnSpc>
                <a:spcPct val="150000"/>
              </a:lnSpc>
              <a:spcBef>
                <a:spcPts val="80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a:t>
            </a:r>
            <a:r>
              <a:rPr lang="en-GB" sz="1700">
                <a:solidFill>
                  <a:schemeClr val="dk1"/>
                </a:solidFill>
                <a:latin typeface="Montserrat Medium"/>
                <a:ea typeface="Montserrat Medium"/>
                <a:cs typeface="Montserrat Medium"/>
                <a:sym typeface="Montserrat Medium"/>
              </a:rPr>
              <a:t>ata collected in the sample phase are derived with the application of business logic. </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Data is parsed and cleaned</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Passed onto modeling stage, and explored if the data requires refinement and transformation.</a:t>
            </a:r>
            <a:endParaRPr sz="1700">
              <a:solidFill>
                <a:schemeClr val="dk1"/>
              </a:solidFill>
              <a:latin typeface="Montserrat Medium"/>
              <a:ea typeface="Montserrat Medium"/>
              <a:cs typeface="Montserrat Medium"/>
              <a:sym typeface="Montserrat Medium"/>
            </a:endParaRPr>
          </a:p>
        </p:txBody>
      </p:sp>
      <p:cxnSp>
        <p:nvCxnSpPr>
          <p:cNvPr id="313" name="Google Shape;313;ge67bc87583_0_173"/>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xEl>
                                              <p:pRg end="0" st="0"/>
                                            </p:txEl>
                                          </p:spTgt>
                                        </p:tgtEl>
                                        <p:attrNameLst>
                                          <p:attrName>style.visibility</p:attrName>
                                        </p:attrNameLst>
                                      </p:cBhvr>
                                      <p:to>
                                        <p:strVal val="visible"/>
                                      </p:to>
                                    </p:set>
                                    <p:animEffect filter="fade" transition="in">
                                      <p:cBhvr>
                                        <p:cTn dur="300"/>
                                        <p:tgtEl>
                                          <p:spTgt spid="3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xEl>
                                              <p:pRg end="1" st="1"/>
                                            </p:txEl>
                                          </p:spTgt>
                                        </p:tgtEl>
                                        <p:attrNameLst>
                                          <p:attrName>style.visibility</p:attrName>
                                        </p:attrNameLst>
                                      </p:cBhvr>
                                      <p:to>
                                        <p:strVal val="visible"/>
                                      </p:to>
                                    </p:set>
                                    <p:animEffect filter="fade" transition="in">
                                      <p:cBhvr>
                                        <p:cTn dur="300"/>
                                        <p:tgtEl>
                                          <p:spTgt spid="3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xEl>
                                              <p:pRg end="2" st="2"/>
                                            </p:txEl>
                                          </p:spTgt>
                                        </p:tgtEl>
                                        <p:attrNameLst>
                                          <p:attrName>style.visibility</p:attrName>
                                        </p:attrNameLst>
                                      </p:cBhvr>
                                      <p:to>
                                        <p:strVal val="visible"/>
                                      </p:to>
                                    </p:set>
                                    <p:animEffect filter="fade" transition="in">
                                      <p:cBhvr>
                                        <p:cTn dur="300"/>
                                        <p:tgtEl>
                                          <p:spTgt spid="3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xEl>
                                              <p:pRg end="3" st="3"/>
                                            </p:txEl>
                                          </p:spTgt>
                                        </p:tgtEl>
                                        <p:attrNameLst>
                                          <p:attrName>style.visibility</p:attrName>
                                        </p:attrNameLst>
                                      </p:cBhvr>
                                      <p:to>
                                        <p:strVal val="visible"/>
                                      </p:to>
                                    </p:set>
                                    <p:animEffect filter="fade" transition="in">
                                      <p:cBhvr>
                                        <p:cTn dur="300"/>
                                        <p:tgtEl>
                                          <p:spTgt spid="31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e67bc87583_0_167"/>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Process</a:t>
            </a:r>
            <a:endParaRPr sz="2400">
              <a:solidFill>
                <a:schemeClr val="dk1"/>
              </a:solidFill>
              <a:latin typeface="Montserrat ExtraBold"/>
              <a:ea typeface="Montserrat ExtraBold"/>
              <a:cs typeface="Montserrat ExtraBold"/>
              <a:sym typeface="Montserrat ExtraBold"/>
            </a:endParaRPr>
          </a:p>
        </p:txBody>
      </p:sp>
      <p:sp>
        <p:nvSpPr>
          <p:cNvPr id="319" name="Google Shape;319;ge67bc87583_0_167"/>
          <p:cNvSpPr txBox="1"/>
          <p:nvPr>
            <p:ph idx="1" type="body"/>
          </p:nvPr>
        </p:nvSpPr>
        <p:spPr>
          <a:xfrm>
            <a:off x="751050" y="1012325"/>
            <a:ext cx="7457100" cy="27810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i="1" lang="en-GB" sz="1700">
                <a:solidFill>
                  <a:schemeClr val="dk1"/>
                </a:solidFill>
                <a:latin typeface="Montserrat"/>
                <a:ea typeface="Montserrat"/>
                <a:cs typeface="Montserrat"/>
                <a:sym typeface="Montserrat"/>
              </a:rPr>
              <a:t>Model:</a:t>
            </a:r>
            <a:endParaRPr b="1" i="1" sz="1700">
              <a:solidFill>
                <a:schemeClr val="dk1"/>
              </a:solidFill>
              <a:latin typeface="Montserrat"/>
              <a:ea typeface="Montserrat"/>
              <a:cs typeface="Montserrat"/>
              <a:sym typeface="Montserrat"/>
            </a:endParaRPr>
          </a:p>
          <a:p>
            <a:pPr indent="-336550" lvl="0" marL="457200" rtl="0" algn="l">
              <a:lnSpc>
                <a:spcPct val="115000"/>
              </a:lnSpc>
              <a:spcBef>
                <a:spcPts val="80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Apply different data mining techniques </a:t>
            </a:r>
            <a:endParaRPr sz="1700">
              <a:solidFill>
                <a:schemeClr val="dk1"/>
              </a:solidFill>
              <a:latin typeface="Montserrat Medium"/>
              <a:ea typeface="Montserrat Medium"/>
              <a:cs typeface="Montserrat Medium"/>
              <a:sym typeface="Montserrat Medium"/>
            </a:endParaRPr>
          </a:p>
          <a:p>
            <a:pPr indent="0" lvl="0" marL="0" rtl="0" algn="l">
              <a:lnSpc>
                <a:spcPct val="115000"/>
              </a:lnSpc>
              <a:spcBef>
                <a:spcPts val="800"/>
              </a:spcBef>
              <a:spcAft>
                <a:spcPts val="0"/>
              </a:spcAft>
              <a:buNone/>
            </a:pPr>
            <a:r>
              <a:rPr b="1" i="1" lang="en-GB" sz="1700">
                <a:solidFill>
                  <a:schemeClr val="dk1"/>
                </a:solidFill>
                <a:latin typeface="Montserrat"/>
                <a:ea typeface="Montserrat"/>
                <a:cs typeface="Montserrat"/>
                <a:sym typeface="Montserrat"/>
              </a:rPr>
              <a:t>Access: </a:t>
            </a:r>
            <a:endParaRPr b="1" i="1" sz="1700">
              <a:solidFill>
                <a:schemeClr val="dk1"/>
              </a:solidFill>
              <a:latin typeface="Montserrat"/>
              <a:ea typeface="Montserrat"/>
              <a:cs typeface="Montserrat"/>
              <a:sym typeface="Montserrat"/>
            </a:endParaRPr>
          </a:p>
          <a:p>
            <a:pPr indent="-336550" lvl="0" marL="457200" rtl="0" algn="l">
              <a:lnSpc>
                <a:spcPct val="115000"/>
              </a:lnSpc>
              <a:spcBef>
                <a:spcPts val="80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The model is evaluated for how useful and reliable it is.</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Data can now be tested and used to estimate the efficacy of its performance.</a:t>
            </a:r>
            <a:endParaRPr sz="1700">
              <a:solidFill>
                <a:schemeClr val="dk1"/>
              </a:solidFill>
              <a:latin typeface="Montserrat Medium"/>
              <a:ea typeface="Montserrat Medium"/>
              <a:cs typeface="Montserrat Medium"/>
              <a:sym typeface="Montserrat Medium"/>
            </a:endParaRPr>
          </a:p>
        </p:txBody>
      </p:sp>
      <p:cxnSp>
        <p:nvCxnSpPr>
          <p:cNvPr id="320" name="Google Shape;320;ge67bc87583_0_167"/>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xEl>
                                              <p:pRg end="0" st="0"/>
                                            </p:txEl>
                                          </p:spTgt>
                                        </p:tgtEl>
                                        <p:attrNameLst>
                                          <p:attrName>style.visibility</p:attrName>
                                        </p:attrNameLst>
                                      </p:cBhvr>
                                      <p:to>
                                        <p:strVal val="visible"/>
                                      </p:to>
                                    </p:set>
                                    <p:animEffect filter="fade" transition="in">
                                      <p:cBhvr>
                                        <p:cTn dur="300"/>
                                        <p:tgtEl>
                                          <p:spTgt spid="3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xEl>
                                              <p:pRg end="1" st="1"/>
                                            </p:txEl>
                                          </p:spTgt>
                                        </p:tgtEl>
                                        <p:attrNameLst>
                                          <p:attrName>style.visibility</p:attrName>
                                        </p:attrNameLst>
                                      </p:cBhvr>
                                      <p:to>
                                        <p:strVal val="visible"/>
                                      </p:to>
                                    </p:set>
                                    <p:animEffect filter="fade" transition="in">
                                      <p:cBhvr>
                                        <p:cTn dur="300"/>
                                        <p:tgtEl>
                                          <p:spTgt spid="3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xEl>
                                              <p:pRg end="2" st="2"/>
                                            </p:txEl>
                                          </p:spTgt>
                                        </p:tgtEl>
                                        <p:attrNameLst>
                                          <p:attrName>style.visibility</p:attrName>
                                        </p:attrNameLst>
                                      </p:cBhvr>
                                      <p:to>
                                        <p:strVal val="visible"/>
                                      </p:to>
                                    </p:set>
                                    <p:animEffect filter="fade" transition="in">
                                      <p:cBhvr>
                                        <p:cTn dur="300"/>
                                        <p:tgtEl>
                                          <p:spTgt spid="3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xEl>
                                              <p:pRg end="3" st="3"/>
                                            </p:txEl>
                                          </p:spTgt>
                                        </p:tgtEl>
                                        <p:attrNameLst>
                                          <p:attrName>style.visibility</p:attrName>
                                        </p:attrNameLst>
                                      </p:cBhvr>
                                      <p:to>
                                        <p:strVal val="visible"/>
                                      </p:to>
                                    </p:set>
                                    <p:animEffect filter="fade" transition="in">
                                      <p:cBhvr>
                                        <p:cTn dur="300"/>
                                        <p:tgtEl>
                                          <p:spTgt spid="3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xEl>
                                              <p:pRg end="4" st="4"/>
                                            </p:txEl>
                                          </p:spTgt>
                                        </p:tgtEl>
                                        <p:attrNameLst>
                                          <p:attrName>style.visibility</p:attrName>
                                        </p:attrNameLst>
                                      </p:cBhvr>
                                      <p:to>
                                        <p:strVal val="visible"/>
                                      </p:to>
                                    </p:set>
                                    <p:animEffect filter="fade" transition="in">
                                      <p:cBhvr>
                                        <p:cTn dur="300"/>
                                        <p:tgtEl>
                                          <p:spTgt spid="31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e67bc87583_0_179"/>
          <p:cNvSpPr txBox="1"/>
          <p:nvPr>
            <p:ph idx="1" type="body"/>
          </p:nvPr>
        </p:nvSpPr>
        <p:spPr>
          <a:xfrm>
            <a:off x="311700" y="1521625"/>
            <a:ext cx="8428800" cy="14790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None/>
            </a:pPr>
            <a:r>
              <a:rPr lang="en-GB" sz="2400">
                <a:solidFill>
                  <a:schemeClr val="dk1"/>
                </a:solidFill>
                <a:latin typeface="Montserrat ExtraBold"/>
                <a:ea typeface="Montserrat ExtraBold"/>
                <a:cs typeface="Montserrat ExtraBold"/>
                <a:sym typeface="Montserrat ExtraBold"/>
              </a:rPr>
              <a:t>C01S02L06. Introduction to CRISP-DM</a:t>
            </a:r>
            <a:endParaRPr sz="2400">
              <a:solidFill>
                <a:schemeClr val="dk1"/>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xEl>
                                              <p:pRg end="0" st="0"/>
                                            </p:txEl>
                                          </p:spTgt>
                                        </p:tgtEl>
                                        <p:attrNameLst>
                                          <p:attrName>style.visibility</p:attrName>
                                        </p:attrNameLst>
                                      </p:cBhvr>
                                      <p:to>
                                        <p:strVal val="visible"/>
                                      </p:to>
                                    </p:set>
                                    <p:animEffect filter="fade" transition="in">
                                      <p:cBhvr>
                                        <p:cTn dur="300"/>
                                        <p:tgtEl>
                                          <p:spTgt spid="32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e67bc87583_0_190"/>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CRISP-DM </a:t>
            </a:r>
            <a:endParaRPr sz="2400">
              <a:solidFill>
                <a:schemeClr val="dk1"/>
              </a:solidFill>
              <a:latin typeface="Montserrat ExtraBold"/>
              <a:ea typeface="Montserrat ExtraBold"/>
              <a:cs typeface="Montserrat ExtraBold"/>
              <a:sym typeface="Montserrat ExtraBold"/>
            </a:endParaRPr>
          </a:p>
        </p:txBody>
      </p:sp>
      <p:sp>
        <p:nvSpPr>
          <p:cNvPr id="331" name="Google Shape;331;ge67bc87583_0_190"/>
          <p:cNvSpPr txBox="1"/>
          <p:nvPr>
            <p:ph idx="1" type="body"/>
          </p:nvPr>
        </p:nvSpPr>
        <p:spPr>
          <a:xfrm>
            <a:off x="751050" y="1012325"/>
            <a:ext cx="5587800" cy="2781000"/>
          </a:xfrm>
          <a:prstGeom prst="rect">
            <a:avLst/>
          </a:prstGeom>
          <a:noFill/>
          <a:ln>
            <a:noFill/>
          </a:ln>
        </p:spPr>
        <p:txBody>
          <a:bodyPr anchorCtr="0" anchor="t" bIns="68575" lIns="68575" spcFirstLastPara="1" rIns="68575" wrap="square" tIns="68575">
            <a:noAutofit/>
          </a:bodyPr>
          <a:lstStyle/>
          <a:p>
            <a:pPr indent="-330200" lvl="0" marL="457200" rtl="0" algn="l">
              <a:lnSpc>
                <a:spcPct val="150000"/>
              </a:lnSpc>
              <a:spcBef>
                <a:spcPts val="0"/>
              </a:spcBef>
              <a:spcAft>
                <a:spcPts val="0"/>
              </a:spcAft>
              <a:buClr>
                <a:schemeClr val="dk1"/>
              </a:buClr>
              <a:buSzPts val="1600"/>
              <a:buFont typeface="Montserrat Medium"/>
              <a:buChar char="●"/>
            </a:pPr>
            <a:r>
              <a:rPr lang="en-GB" sz="1600">
                <a:solidFill>
                  <a:schemeClr val="dk1"/>
                </a:solidFill>
                <a:latin typeface="Montserrat Medium"/>
                <a:ea typeface="Montserrat Medium"/>
                <a:cs typeface="Montserrat Medium"/>
                <a:sym typeface="Montserrat Medium"/>
              </a:rPr>
              <a:t>Cross-Industry Standard Process for Data Mining.</a:t>
            </a:r>
            <a:endParaRPr sz="1600">
              <a:solidFill>
                <a:schemeClr val="dk1"/>
              </a:solidFill>
              <a:latin typeface="Montserrat Medium"/>
              <a:ea typeface="Montserrat Medium"/>
              <a:cs typeface="Montserrat Medium"/>
              <a:sym typeface="Montserrat Medium"/>
            </a:endParaRPr>
          </a:p>
          <a:p>
            <a:pPr indent="-330200" lvl="0" marL="457200" rtl="0" algn="l">
              <a:lnSpc>
                <a:spcPct val="150000"/>
              </a:lnSpc>
              <a:spcBef>
                <a:spcPts val="0"/>
              </a:spcBef>
              <a:spcAft>
                <a:spcPts val="0"/>
              </a:spcAft>
              <a:buClr>
                <a:schemeClr val="dk1"/>
              </a:buClr>
              <a:buSzPts val="1600"/>
              <a:buFont typeface="Montserrat Medium"/>
              <a:buChar char="●"/>
            </a:pPr>
            <a:r>
              <a:rPr lang="en-GB" sz="1600">
                <a:solidFill>
                  <a:schemeClr val="dk1"/>
                </a:solidFill>
                <a:latin typeface="Montserrat Medium"/>
                <a:ea typeface="Montserrat Medium"/>
                <a:cs typeface="Montserrat Medium"/>
                <a:sym typeface="Montserrat Medium"/>
              </a:rPr>
              <a:t>CRISP-DM includes descriptions of the typical phases of a project, the tasks involved with each phase and an explanation of the relationships between these tasks.</a:t>
            </a:r>
            <a:endParaRPr sz="1600">
              <a:solidFill>
                <a:schemeClr val="dk1"/>
              </a:solidFill>
              <a:latin typeface="Montserrat Medium"/>
              <a:ea typeface="Montserrat Medium"/>
              <a:cs typeface="Montserrat Medium"/>
              <a:sym typeface="Montserrat Medium"/>
            </a:endParaRPr>
          </a:p>
          <a:p>
            <a:pPr indent="-330200" lvl="0" marL="457200" rtl="0" algn="l">
              <a:lnSpc>
                <a:spcPct val="150000"/>
              </a:lnSpc>
              <a:spcBef>
                <a:spcPts val="0"/>
              </a:spcBef>
              <a:spcAft>
                <a:spcPts val="0"/>
              </a:spcAft>
              <a:buClr>
                <a:schemeClr val="dk1"/>
              </a:buClr>
              <a:buSzPts val="1600"/>
              <a:buFont typeface="Montserrat Medium"/>
              <a:buChar char="●"/>
            </a:pPr>
            <a:r>
              <a:rPr lang="en-GB" sz="1600">
                <a:solidFill>
                  <a:schemeClr val="dk1"/>
                </a:solidFill>
                <a:latin typeface="Montserrat Medium"/>
                <a:ea typeface="Montserrat Medium"/>
                <a:cs typeface="Montserrat Medium"/>
                <a:sym typeface="Montserrat Medium"/>
              </a:rPr>
              <a:t>A</a:t>
            </a:r>
            <a:r>
              <a:rPr lang="en-GB" sz="1600">
                <a:solidFill>
                  <a:schemeClr val="dk1"/>
                </a:solidFill>
                <a:latin typeface="Montserrat Medium"/>
                <a:ea typeface="Montserrat Medium"/>
                <a:cs typeface="Montserrat Medium"/>
                <a:sym typeface="Montserrat Medium"/>
              </a:rPr>
              <a:t>s a process model, CRISP-DM provides an overview of the data mining life-cycle.</a:t>
            </a:r>
            <a:endParaRPr sz="1600">
              <a:solidFill>
                <a:schemeClr val="dk1"/>
              </a:solidFill>
              <a:latin typeface="Montserrat Medium"/>
              <a:ea typeface="Montserrat Medium"/>
              <a:cs typeface="Montserrat Medium"/>
              <a:sym typeface="Montserrat Medium"/>
            </a:endParaRPr>
          </a:p>
        </p:txBody>
      </p:sp>
      <p:cxnSp>
        <p:nvCxnSpPr>
          <p:cNvPr id="332" name="Google Shape;332;ge67bc87583_0_190"/>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pic>
        <p:nvPicPr>
          <p:cNvPr id="333" name="Google Shape;333;ge67bc87583_0_190"/>
          <p:cNvPicPr preferRelativeResize="0"/>
          <p:nvPr/>
        </p:nvPicPr>
        <p:blipFill>
          <a:blip r:embed="rId3">
            <a:alphaModFix/>
          </a:blip>
          <a:stretch>
            <a:fillRect/>
          </a:stretch>
        </p:blipFill>
        <p:spPr>
          <a:xfrm>
            <a:off x="6253125" y="568298"/>
            <a:ext cx="2817450" cy="1524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0" st="0"/>
                                            </p:txEl>
                                          </p:spTgt>
                                        </p:tgtEl>
                                        <p:attrNameLst>
                                          <p:attrName>style.visibility</p:attrName>
                                        </p:attrNameLst>
                                      </p:cBhvr>
                                      <p:to>
                                        <p:strVal val="visible"/>
                                      </p:to>
                                    </p:set>
                                    <p:animEffect filter="fade" transition="in">
                                      <p:cBhvr>
                                        <p:cTn dur="300"/>
                                        <p:tgtEl>
                                          <p:spTgt spid="3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1" st="1"/>
                                            </p:txEl>
                                          </p:spTgt>
                                        </p:tgtEl>
                                        <p:attrNameLst>
                                          <p:attrName>style.visibility</p:attrName>
                                        </p:attrNameLst>
                                      </p:cBhvr>
                                      <p:to>
                                        <p:strVal val="visible"/>
                                      </p:to>
                                    </p:set>
                                    <p:animEffect filter="fade" transition="in">
                                      <p:cBhvr>
                                        <p:cTn dur="300"/>
                                        <p:tgtEl>
                                          <p:spTgt spid="3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2" st="2"/>
                                            </p:txEl>
                                          </p:spTgt>
                                        </p:tgtEl>
                                        <p:attrNameLst>
                                          <p:attrName>style.visibility</p:attrName>
                                        </p:attrNameLst>
                                      </p:cBhvr>
                                      <p:to>
                                        <p:strVal val="visible"/>
                                      </p:to>
                                    </p:set>
                                    <p:animEffect filter="fade" transition="in">
                                      <p:cBhvr>
                                        <p:cTn dur="300"/>
                                        <p:tgtEl>
                                          <p:spTgt spid="33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e67bc87583_0_184"/>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CRISP-DM </a:t>
            </a:r>
            <a:endParaRPr sz="2400">
              <a:solidFill>
                <a:schemeClr val="dk1"/>
              </a:solidFill>
              <a:latin typeface="Montserrat ExtraBold"/>
              <a:ea typeface="Montserrat ExtraBold"/>
              <a:cs typeface="Montserrat ExtraBold"/>
              <a:sym typeface="Montserrat ExtraBold"/>
            </a:endParaRPr>
          </a:p>
        </p:txBody>
      </p:sp>
      <p:sp>
        <p:nvSpPr>
          <p:cNvPr id="339" name="Google Shape;339;ge67bc87583_0_184"/>
          <p:cNvSpPr txBox="1"/>
          <p:nvPr>
            <p:ph idx="1" type="body"/>
          </p:nvPr>
        </p:nvSpPr>
        <p:spPr>
          <a:xfrm>
            <a:off x="751050" y="1264450"/>
            <a:ext cx="6985500" cy="25290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CRISP-DM is basically a process model with six phases that naturally describes the data science life cycle.</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It’s like a set of guardrails to help us:-</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Plan </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Organize </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Implement our data science or machine learning project.</a:t>
            </a:r>
            <a:endParaRPr sz="1700">
              <a:solidFill>
                <a:schemeClr val="dk1"/>
              </a:solidFill>
              <a:latin typeface="Montserrat Medium"/>
              <a:ea typeface="Montserrat Medium"/>
              <a:cs typeface="Montserrat Medium"/>
              <a:sym typeface="Montserrat Medium"/>
            </a:endParaRPr>
          </a:p>
        </p:txBody>
      </p:sp>
      <p:cxnSp>
        <p:nvCxnSpPr>
          <p:cNvPr id="340" name="Google Shape;340;ge67bc87583_0_184"/>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xEl>
                                              <p:pRg end="0" st="0"/>
                                            </p:txEl>
                                          </p:spTgt>
                                        </p:tgtEl>
                                        <p:attrNameLst>
                                          <p:attrName>style.visibility</p:attrName>
                                        </p:attrNameLst>
                                      </p:cBhvr>
                                      <p:to>
                                        <p:strVal val="visible"/>
                                      </p:to>
                                    </p:set>
                                    <p:animEffect filter="fade" transition="in">
                                      <p:cBhvr>
                                        <p:cTn dur="300"/>
                                        <p:tgtEl>
                                          <p:spTgt spid="3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xEl>
                                              <p:pRg end="1" st="1"/>
                                            </p:txEl>
                                          </p:spTgt>
                                        </p:tgtEl>
                                        <p:attrNameLst>
                                          <p:attrName>style.visibility</p:attrName>
                                        </p:attrNameLst>
                                      </p:cBhvr>
                                      <p:to>
                                        <p:strVal val="visible"/>
                                      </p:to>
                                    </p:set>
                                    <p:animEffect filter="fade" transition="in">
                                      <p:cBhvr>
                                        <p:cTn dur="300"/>
                                        <p:tgtEl>
                                          <p:spTgt spid="3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xEl>
                                              <p:pRg end="2" st="2"/>
                                            </p:txEl>
                                          </p:spTgt>
                                        </p:tgtEl>
                                        <p:attrNameLst>
                                          <p:attrName>style.visibility</p:attrName>
                                        </p:attrNameLst>
                                      </p:cBhvr>
                                      <p:to>
                                        <p:strVal val="visible"/>
                                      </p:to>
                                    </p:set>
                                    <p:animEffect filter="fade" transition="in">
                                      <p:cBhvr>
                                        <p:cTn dur="300"/>
                                        <p:tgtEl>
                                          <p:spTgt spid="3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xEl>
                                              <p:pRg end="3" st="3"/>
                                            </p:txEl>
                                          </p:spTgt>
                                        </p:tgtEl>
                                        <p:attrNameLst>
                                          <p:attrName>style.visibility</p:attrName>
                                        </p:attrNameLst>
                                      </p:cBhvr>
                                      <p:to>
                                        <p:strVal val="visible"/>
                                      </p:to>
                                    </p:set>
                                    <p:animEffect filter="fade" transition="in">
                                      <p:cBhvr>
                                        <p:cTn dur="300"/>
                                        <p:tgtEl>
                                          <p:spTgt spid="3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xEl>
                                              <p:pRg end="4" st="4"/>
                                            </p:txEl>
                                          </p:spTgt>
                                        </p:tgtEl>
                                        <p:attrNameLst>
                                          <p:attrName>style.visibility</p:attrName>
                                        </p:attrNameLst>
                                      </p:cBhvr>
                                      <p:to>
                                        <p:strVal val="visible"/>
                                      </p:to>
                                    </p:set>
                                    <p:animEffect filter="fade" transition="in">
                                      <p:cBhvr>
                                        <p:cTn dur="300"/>
                                        <p:tgtEl>
                                          <p:spTgt spid="33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e67bc87583_0_196"/>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CRISP-DM </a:t>
            </a:r>
            <a:endParaRPr sz="2400">
              <a:solidFill>
                <a:schemeClr val="dk1"/>
              </a:solidFill>
              <a:latin typeface="Montserrat ExtraBold"/>
              <a:ea typeface="Montserrat ExtraBold"/>
              <a:cs typeface="Montserrat ExtraBold"/>
              <a:sym typeface="Montserrat ExtraBold"/>
            </a:endParaRPr>
          </a:p>
        </p:txBody>
      </p:sp>
      <p:sp>
        <p:nvSpPr>
          <p:cNvPr id="346" name="Google Shape;346;ge67bc87583_0_196"/>
          <p:cNvSpPr txBox="1"/>
          <p:nvPr>
            <p:ph idx="1" type="body"/>
          </p:nvPr>
        </p:nvSpPr>
        <p:spPr>
          <a:xfrm>
            <a:off x="751050" y="1170125"/>
            <a:ext cx="4542600" cy="26232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Business Understanding</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Data Understanding</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Data Preparation</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Modeling</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Evaluation</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Deployment</a:t>
            </a:r>
            <a:endParaRPr sz="1700">
              <a:solidFill>
                <a:schemeClr val="dk1"/>
              </a:solidFill>
              <a:latin typeface="Montserrat Medium"/>
              <a:ea typeface="Montserrat Medium"/>
              <a:cs typeface="Montserrat Medium"/>
              <a:sym typeface="Montserrat Medium"/>
            </a:endParaRPr>
          </a:p>
        </p:txBody>
      </p:sp>
      <p:cxnSp>
        <p:nvCxnSpPr>
          <p:cNvPr id="347" name="Google Shape;347;ge67bc87583_0_196"/>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pic>
        <p:nvPicPr>
          <p:cNvPr id="348" name="Google Shape;348;ge67bc87583_0_196"/>
          <p:cNvPicPr preferRelativeResize="0"/>
          <p:nvPr/>
        </p:nvPicPr>
        <p:blipFill rotWithShape="1">
          <a:blip r:embed="rId3">
            <a:alphaModFix/>
          </a:blip>
          <a:srcRect b="1991" l="8288" r="4649" t="2269"/>
          <a:stretch/>
        </p:blipFill>
        <p:spPr>
          <a:xfrm>
            <a:off x="4789900" y="662875"/>
            <a:ext cx="3889749" cy="3495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xEl>
                                              <p:pRg end="0" st="0"/>
                                            </p:txEl>
                                          </p:spTgt>
                                        </p:tgtEl>
                                        <p:attrNameLst>
                                          <p:attrName>style.visibility</p:attrName>
                                        </p:attrNameLst>
                                      </p:cBhvr>
                                      <p:to>
                                        <p:strVal val="visible"/>
                                      </p:to>
                                    </p:set>
                                    <p:animEffect filter="fade" transition="in">
                                      <p:cBhvr>
                                        <p:cTn dur="300"/>
                                        <p:tgtEl>
                                          <p:spTgt spid="3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xEl>
                                              <p:pRg end="1" st="1"/>
                                            </p:txEl>
                                          </p:spTgt>
                                        </p:tgtEl>
                                        <p:attrNameLst>
                                          <p:attrName>style.visibility</p:attrName>
                                        </p:attrNameLst>
                                      </p:cBhvr>
                                      <p:to>
                                        <p:strVal val="visible"/>
                                      </p:to>
                                    </p:set>
                                    <p:animEffect filter="fade" transition="in">
                                      <p:cBhvr>
                                        <p:cTn dur="300"/>
                                        <p:tgtEl>
                                          <p:spTgt spid="3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xEl>
                                              <p:pRg end="2" st="2"/>
                                            </p:txEl>
                                          </p:spTgt>
                                        </p:tgtEl>
                                        <p:attrNameLst>
                                          <p:attrName>style.visibility</p:attrName>
                                        </p:attrNameLst>
                                      </p:cBhvr>
                                      <p:to>
                                        <p:strVal val="visible"/>
                                      </p:to>
                                    </p:set>
                                    <p:animEffect filter="fade" transition="in">
                                      <p:cBhvr>
                                        <p:cTn dur="300"/>
                                        <p:tgtEl>
                                          <p:spTgt spid="3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xEl>
                                              <p:pRg end="3" st="3"/>
                                            </p:txEl>
                                          </p:spTgt>
                                        </p:tgtEl>
                                        <p:attrNameLst>
                                          <p:attrName>style.visibility</p:attrName>
                                        </p:attrNameLst>
                                      </p:cBhvr>
                                      <p:to>
                                        <p:strVal val="visible"/>
                                      </p:to>
                                    </p:set>
                                    <p:animEffect filter="fade" transition="in">
                                      <p:cBhvr>
                                        <p:cTn dur="300"/>
                                        <p:tgtEl>
                                          <p:spTgt spid="3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xEl>
                                              <p:pRg end="4" st="4"/>
                                            </p:txEl>
                                          </p:spTgt>
                                        </p:tgtEl>
                                        <p:attrNameLst>
                                          <p:attrName>style.visibility</p:attrName>
                                        </p:attrNameLst>
                                      </p:cBhvr>
                                      <p:to>
                                        <p:strVal val="visible"/>
                                      </p:to>
                                    </p:set>
                                    <p:animEffect filter="fade" transition="in">
                                      <p:cBhvr>
                                        <p:cTn dur="300"/>
                                        <p:tgtEl>
                                          <p:spTgt spid="34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xEl>
                                              <p:pRg end="5" st="5"/>
                                            </p:txEl>
                                          </p:spTgt>
                                        </p:tgtEl>
                                        <p:attrNameLst>
                                          <p:attrName>style.visibility</p:attrName>
                                        </p:attrNameLst>
                                      </p:cBhvr>
                                      <p:to>
                                        <p:strVal val="visible"/>
                                      </p:to>
                                    </p:set>
                                    <p:animEffect filter="fade" transition="in">
                                      <p:cBhvr>
                                        <p:cTn dur="300"/>
                                        <p:tgtEl>
                                          <p:spTgt spid="34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e67bc87583_0_204"/>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CRISP-DM </a:t>
            </a:r>
            <a:endParaRPr sz="2400">
              <a:solidFill>
                <a:schemeClr val="dk1"/>
              </a:solidFill>
              <a:latin typeface="Montserrat ExtraBold"/>
              <a:ea typeface="Montserrat ExtraBold"/>
              <a:cs typeface="Montserrat ExtraBold"/>
              <a:sym typeface="Montserrat ExtraBold"/>
            </a:endParaRPr>
          </a:p>
        </p:txBody>
      </p:sp>
      <p:sp>
        <p:nvSpPr>
          <p:cNvPr id="354" name="Google Shape;354;ge67bc87583_0_204"/>
          <p:cNvSpPr txBox="1"/>
          <p:nvPr>
            <p:ph idx="1" type="body"/>
          </p:nvPr>
        </p:nvSpPr>
        <p:spPr>
          <a:xfrm>
            <a:off x="751050" y="1012325"/>
            <a:ext cx="7114200" cy="27810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Data science teams combine a loose implementation of CRISP-DM with overarching team-based </a:t>
            </a:r>
            <a:r>
              <a:rPr lang="en-GB" sz="1700">
                <a:solidFill>
                  <a:schemeClr val="dk1"/>
                </a:solidFill>
                <a:uFill>
                  <a:noFill/>
                </a:uFill>
                <a:latin typeface="Montserrat Medium"/>
                <a:ea typeface="Montserrat Medium"/>
                <a:cs typeface="Montserrat Medium"/>
                <a:sym typeface="Montserrat Medium"/>
                <a:hlinkClick r:id="rId3">
                  <a:extLst>
                    <a:ext uri="{A12FA001-AC4F-418D-AE19-62706E023703}">
                      <ahyp:hlinkClr val="tx"/>
                    </a:ext>
                  </a:extLst>
                </a:hlinkClick>
              </a:rPr>
              <a:t>agile</a:t>
            </a:r>
            <a:r>
              <a:rPr lang="en-GB" sz="1700">
                <a:solidFill>
                  <a:schemeClr val="dk1"/>
                </a:solidFill>
                <a:latin typeface="Montserrat Medium"/>
                <a:ea typeface="Montserrat Medium"/>
                <a:cs typeface="Montserrat Medium"/>
                <a:sym typeface="Montserrat Medium"/>
              </a:rPr>
              <a:t> project management approaches </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Even teams that don’t explicitly follow CRISP-DM, can still use the framework diagram to explain the </a:t>
            </a:r>
            <a:r>
              <a:rPr lang="en-GB" sz="1700">
                <a:solidFill>
                  <a:schemeClr val="dk1"/>
                </a:solidFill>
                <a:uFill>
                  <a:noFill/>
                </a:uFill>
                <a:latin typeface="Montserrat Medium"/>
                <a:ea typeface="Montserrat Medium"/>
                <a:cs typeface="Montserrat Medium"/>
                <a:sym typeface="Montserrat Medium"/>
                <a:hlinkClick r:id="rId4">
                  <a:extLst>
                    <a:ext uri="{A12FA001-AC4F-418D-AE19-62706E023703}">
                      <ahyp:hlinkClr val="tx"/>
                    </a:ext>
                  </a:extLst>
                </a:hlinkClick>
              </a:rPr>
              <a:t>differences between data science and software projects</a:t>
            </a:r>
            <a:r>
              <a:rPr lang="en-GB" sz="1700">
                <a:solidFill>
                  <a:schemeClr val="dk1"/>
                </a:solidFill>
                <a:latin typeface="Montserrat Medium"/>
                <a:ea typeface="Montserrat Medium"/>
                <a:cs typeface="Montserrat Medium"/>
                <a:sym typeface="Montserrat Medium"/>
              </a:rPr>
              <a:t>.</a:t>
            </a:r>
            <a:endParaRPr sz="1700">
              <a:solidFill>
                <a:schemeClr val="dk1"/>
              </a:solidFill>
              <a:latin typeface="Montserrat Medium"/>
              <a:ea typeface="Montserrat Medium"/>
              <a:cs typeface="Montserrat Medium"/>
              <a:sym typeface="Montserrat Medium"/>
            </a:endParaRPr>
          </a:p>
          <a:p>
            <a:pPr indent="-336550" lvl="0" marL="457200" rtl="0" algn="l">
              <a:lnSpc>
                <a:spcPct val="115000"/>
              </a:lnSpc>
              <a:spcBef>
                <a:spcPts val="0"/>
              </a:spcBef>
              <a:spcAft>
                <a:spcPts val="0"/>
              </a:spcAft>
              <a:buClr>
                <a:schemeClr val="dk1"/>
              </a:buClr>
              <a:buSzPts val="1700"/>
              <a:buFont typeface="Montserrat Medium"/>
              <a:buChar char="●"/>
            </a:pPr>
            <a:r>
              <a:rPr lang="en-GB" sz="1700">
                <a:solidFill>
                  <a:srgbClr val="161616"/>
                </a:solidFill>
                <a:latin typeface="Montserrat Medium"/>
                <a:ea typeface="Montserrat Medium"/>
                <a:cs typeface="Montserrat Medium"/>
                <a:sym typeface="Montserrat Medium"/>
              </a:rPr>
              <a:t>Flexible and can be customized easily. </a:t>
            </a:r>
            <a:endParaRPr sz="1700">
              <a:solidFill>
                <a:schemeClr val="dk1"/>
              </a:solidFill>
              <a:latin typeface="Montserrat Medium"/>
              <a:ea typeface="Montserrat Medium"/>
              <a:cs typeface="Montserrat Medium"/>
              <a:sym typeface="Montserrat Medium"/>
            </a:endParaRPr>
          </a:p>
        </p:txBody>
      </p:sp>
      <p:cxnSp>
        <p:nvCxnSpPr>
          <p:cNvPr id="355" name="Google Shape;355;ge67bc87583_0_204"/>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0" st="0"/>
                                            </p:txEl>
                                          </p:spTgt>
                                        </p:tgtEl>
                                        <p:attrNameLst>
                                          <p:attrName>style.visibility</p:attrName>
                                        </p:attrNameLst>
                                      </p:cBhvr>
                                      <p:to>
                                        <p:strVal val="visible"/>
                                      </p:to>
                                    </p:set>
                                    <p:animEffect filter="fade" transition="in">
                                      <p:cBhvr>
                                        <p:cTn dur="300"/>
                                        <p:tgtEl>
                                          <p:spTgt spid="3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1" st="1"/>
                                            </p:txEl>
                                          </p:spTgt>
                                        </p:tgtEl>
                                        <p:attrNameLst>
                                          <p:attrName>style.visibility</p:attrName>
                                        </p:attrNameLst>
                                      </p:cBhvr>
                                      <p:to>
                                        <p:strVal val="visible"/>
                                      </p:to>
                                    </p:set>
                                    <p:animEffect filter="fade" transition="in">
                                      <p:cBhvr>
                                        <p:cTn dur="300"/>
                                        <p:tgtEl>
                                          <p:spTgt spid="3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2" st="2"/>
                                            </p:txEl>
                                          </p:spTgt>
                                        </p:tgtEl>
                                        <p:attrNameLst>
                                          <p:attrName>style.visibility</p:attrName>
                                        </p:attrNameLst>
                                      </p:cBhvr>
                                      <p:to>
                                        <p:strVal val="visible"/>
                                      </p:to>
                                    </p:set>
                                    <p:animEffect filter="fade" transition="in">
                                      <p:cBhvr>
                                        <p:cTn dur="300"/>
                                        <p:tgtEl>
                                          <p:spTgt spid="35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e67bc87583_0_211"/>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CRISP-DM </a:t>
            </a:r>
            <a:endParaRPr sz="2400">
              <a:solidFill>
                <a:schemeClr val="dk1"/>
              </a:solidFill>
              <a:latin typeface="Montserrat ExtraBold"/>
              <a:ea typeface="Montserrat ExtraBold"/>
              <a:cs typeface="Montserrat ExtraBold"/>
              <a:sym typeface="Montserrat ExtraBold"/>
            </a:endParaRPr>
          </a:p>
        </p:txBody>
      </p:sp>
      <p:sp>
        <p:nvSpPr>
          <p:cNvPr id="361" name="Google Shape;361;ge67bc87583_0_211"/>
          <p:cNvSpPr txBox="1"/>
          <p:nvPr>
            <p:ph idx="1" type="body"/>
          </p:nvPr>
        </p:nvSpPr>
        <p:spPr>
          <a:xfrm>
            <a:off x="751050" y="1189425"/>
            <a:ext cx="7800000" cy="2604000"/>
          </a:xfrm>
          <a:prstGeom prst="rect">
            <a:avLst/>
          </a:prstGeom>
          <a:noFill/>
          <a:ln>
            <a:noFill/>
          </a:ln>
        </p:spPr>
        <p:txBody>
          <a:bodyPr anchorCtr="0" anchor="t" bIns="68575" lIns="68575" spcFirstLastPara="1" rIns="68575" wrap="square" tIns="68575">
            <a:noAutofit/>
          </a:bodyPr>
          <a:lstStyle/>
          <a:p>
            <a:pPr indent="-336550" lvl="0" marL="457200" rtl="0" algn="l">
              <a:lnSpc>
                <a:spcPct val="115000"/>
              </a:lnSpc>
              <a:spcBef>
                <a:spcPts val="0"/>
              </a:spcBef>
              <a:spcAft>
                <a:spcPts val="0"/>
              </a:spcAft>
              <a:buClr>
                <a:srgbClr val="161616"/>
              </a:buClr>
              <a:buSzPts val="1700"/>
              <a:buFont typeface="Montserrat Medium"/>
              <a:buChar char="●"/>
            </a:pPr>
            <a:r>
              <a:rPr lang="en-GB" sz="1700">
                <a:solidFill>
                  <a:srgbClr val="161616"/>
                </a:solidFill>
                <a:latin typeface="Montserrat Medium"/>
                <a:ea typeface="Montserrat Medium"/>
                <a:cs typeface="Montserrat Medium"/>
                <a:sym typeface="Montserrat Medium"/>
              </a:rPr>
              <a:t>Organization aims to detect money laundering, it is likely that we will sift through large amounts of data without a specific modeling goal. </a:t>
            </a:r>
            <a:endParaRPr sz="1700">
              <a:solidFill>
                <a:srgbClr val="161616"/>
              </a:solidFill>
              <a:latin typeface="Montserrat Medium"/>
              <a:ea typeface="Montserrat Medium"/>
              <a:cs typeface="Montserrat Medium"/>
              <a:sym typeface="Montserrat Medium"/>
            </a:endParaRPr>
          </a:p>
          <a:p>
            <a:pPr indent="-336550" lvl="0" marL="457200" rtl="0" algn="l">
              <a:lnSpc>
                <a:spcPct val="115000"/>
              </a:lnSpc>
              <a:spcBef>
                <a:spcPts val="0"/>
              </a:spcBef>
              <a:spcAft>
                <a:spcPts val="0"/>
              </a:spcAft>
              <a:buClr>
                <a:schemeClr val="dk1"/>
              </a:buClr>
              <a:buSzPts val="1700"/>
              <a:buFont typeface="Montserrat Medium"/>
              <a:buChar char="●"/>
            </a:pPr>
            <a:r>
              <a:rPr lang="en-GB" sz="1700">
                <a:solidFill>
                  <a:srgbClr val="161616"/>
                </a:solidFill>
                <a:latin typeface="Montserrat Medium"/>
                <a:ea typeface="Montserrat Medium"/>
                <a:cs typeface="Montserrat Medium"/>
                <a:sym typeface="Montserrat Medium"/>
              </a:rPr>
              <a:t>Our work will focus on data exploration and visualization to uncover suspicious patterns in financial data.</a:t>
            </a:r>
            <a:endParaRPr sz="1700">
              <a:solidFill>
                <a:srgbClr val="161616"/>
              </a:solidFill>
              <a:latin typeface="Montserrat Medium"/>
              <a:ea typeface="Montserrat Medium"/>
              <a:cs typeface="Montserrat Medium"/>
              <a:sym typeface="Montserrat Medium"/>
            </a:endParaRPr>
          </a:p>
          <a:p>
            <a:pPr indent="-336550" lvl="0" marL="457200" rtl="0" algn="l">
              <a:lnSpc>
                <a:spcPct val="115000"/>
              </a:lnSpc>
              <a:spcBef>
                <a:spcPts val="0"/>
              </a:spcBef>
              <a:spcAft>
                <a:spcPts val="0"/>
              </a:spcAft>
              <a:buClr>
                <a:schemeClr val="dk1"/>
              </a:buClr>
              <a:buSzPts val="1700"/>
              <a:buFont typeface="Montserrat Medium"/>
              <a:buChar char="●"/>
            </a:pPr>
            <a:r>
              <a:rPr lang="en-GB" sz="1700">
                <a:solidFill>
                  <a:srgbClr val="161616"/>
                </a:solidFill>
                <a:latin typeface="Montserrat Medium"/>
                <a:ea typeface="Montserrat Medium"/>
                <a:cs typeface="Montserrat Medium"/>
                <a:sym typeface="Montserrat Medium"/>
              </a:rPr>
              <a:t>Allows us to create a data mining model that fits the particular needs.</a:t>
            </a:r>
            <a:endParaRPr sz="1700">
              <a:solidFill>
                <a:srgbClr val="161616"/>
              </a:solidFill>
              <a:latin typeface="Montserrat Medium"/>
              <a:ea typeface="Montserrat Medium"/>
              <a:cs typeface="Montserrat Medium"/>
              <a:sym typeface="Montserrat Medium"/>
            </a:endParaRPr>
          </a:p>
          <a:p>
            <a:pPr indent="-336550" lvl="0" marL="457200" rtl="0" algn="l">
              <a:lnSpc>
                <a:spcPct val="115000"/>
              </a:lnSpc>
              <a:spcBef>
                <a:spcPts val="0"/>
              </a:spcBef>
              <a:spcAft>
                <a:spcPts val="0"/>
              </a:spcAft>
              <a:buClr>
                <a:schemeClr val="dk1"/>
              </a:buClr>
              <a:buSzPts val="1700"/>
              <a:buFont typeface="Montserrat Medium"/>
              <a:buChar char="●"/>
            </a:pPr>
            <a:r>
              <a:rPr lang="en-GB" sz="1700">
                <a:solidFill>
                  <a:srgbClr val="161616"/>
                </a:solidFill>
                <a:latin typeface="Montserrat Medium"/>
                <a:ea typeface="Montserrat Medium"/>
                <a:cs typeface="Montserrat Medium"/>
                <a:sym typeface="Montserrat Medium"/>
              </a:rPr>
              <a:t>The modeling, evaluation, and deployment phases might be less relevant than the data understanding and preparation phases. </a:t>
            </a:r>
            <a:endParaRPr sz="1700">
              <a:solidFill>
                <a:schemeClr val="dk1"/>
              </a:solidFill>
              <a:latin typeface="Montserrat Medium"/>
              <a:ea typeface="Montserrat Medium"/>
              <a:cs typeface="Montserrat Medium"/>
              <a:sym typeface="Montserrat Medium"/>
            </a:endParaRPr>
          </a:p>
        </p:txBody>
      </p:sp>
      <p:cxnSp>
        <p:nvCxnSpPr>
          <p:cNvPr id="362" name="Google Shape;362;ge67bc87583_0_211"/>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xEl>
                                              <p:pRg end="0" st="0"/>
                                            </p:txEl>
                                          </p:spTgt>
                                        </p:tgtEl>
                                        <p:attrNameLst>
                                          <p:attrName>style.visibility</p:attrName>
                                        </p:attrNameLst>
                                      </p:cBhvr>
                                      <p:to>
                                        <p:strVal val="visible"/>
                                      </p:to>
                                    </p:set>
                                    <p:animEffect filter="fade" transition="in">
                                      <p:cBhvr>
                                        <p:cTn dur="300"/>
                                        <p:tgtEl>
                                          <p:spTgt spid="3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xEl>
                                              <p:pRg end="1" st="1"/>
                                            </p:txEl>
                                          </p:spTgt>
                                        </p:tgtEl>
                                        <p:attrNameLst>
                                          <p:attrName>style.visibility</p:attrName>
                                        </p:attrNameLst>
                                      </p:cBhvr>
                                      <p:to>
                                        <p:strVal val="visible"/>
                                      </p:to>
                                    </p:set>
                                    <p:animEffect filter="fade" transition="in">
                                      <p:cBhvr>
                                        <p:cTn dur="300"/>
                                        <p:tgtEl>
                                          <p:spTgt spid="3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xEl>
                                              <p:pRg end="2" st="2"/>
                                            </p:txEl>
                                          </p:spTgt>
                                        </p:tgtEl>
                                        <p:attrNameLst>
                                          <p:attrName>style.visibility</p:attrName>
                                        </p:attrNameLst>
                                      </p:cBhvr>
                                      <p:to>
                                        <p:strVal val="visible"/>
                                      </p:to>
                                    </p:set>
                                    <p:animEffect filter="fade" transition="in">
                                      <p:cBhvr>
                                        <p:cTn dur="300"/>
                                        <p:tgtEl>
                                          <p:spTgt spid="3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xEl>
                                              <p:pRg end="3" st="3"/>
                                            </p:txEl>
                                          </p:spTgt>
                                        </p:tgtEl>
                                        <p:attrNameLst>
                                          <p:attrName>style.visibility</p:attrName>
                                        </p:attrNameLst>
                                      </p:cBhvr>
                                      <p:to>
                                        <p:strVal val="visible"/>
                                      </p:to>
                                    </p:set>
                                    <p:animEffect filter="fade" transition="in">
                                      <p:cBhvr>
                                        <p:cTn dur="300"/>
                                        <p:tgtEl>
                                          <p:spTgt spid="36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e67bc87583_0_223"/>
          <p:cNvSpPr txBox="1"/>
          <p:nvPr>
            <p:ph idx="1" type="body"/>
          </p:nvPr>
        </p:nvSpPr>
        <p:spPr>
          <a:xfrm>
            <a:off x="311700" y="1521625"/>
            <a:ext cx="8428800" cy="14790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None/>
            </a:pPr>
            <a:r>
              <a:rPr lang="en-GB" sz="2400">
                <a:solidFill>
                  <a:schemeClr val="dk1"/>
                </a:solidFill>
                <a:latin typeface="Montserrat ExtraBold"/>
                <a:ea typeface="Montserrat ExtraBold"/>
                <a:cs typeface="Montserrat ExtraBold"/>
                <a:sym typeface="Montserrat ExtraBold"/>
              </a:rPr>
              <a:t>C01S02L07. CRISP-DM Phases</a:t>
            </a:r>
            <a:endParaRPr sz="2400">
              <a:solidFill>
                <a:schemeClr val="dk1"/>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0" st="0"/>
                                            </p:txEl>
                                          </p:spTgt>
                                        </p:tgtEl>
                                        <p:attrNameLst>
                                          <p:attrName>style.visibility</p:attrName>
                                        </p:attrNameLst>
                                      </p:cBhvr>
                                      <p:to>
                                        <p:strVal val="visible"/>
                                      </p:to>
                                    </p:set>
                                    <p:animEffect filter="fade" transition="in">
                                      <p:cBhvr>
                                        <p:cTn dur="300"/>
                                        <p:tgtEl>
                                          <p:spTgt spid="36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ge660f3b780_0_11"/>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How does Data Mining Work?</a:t>
            </a:r>
            <a:endParaRPr sz="2400">
              <a:solidFill>
                <a:schemeClr val="dk1"/>
              </a:solidFill>
              <a:latin typeface="Montserrat ExtraBold"/>
              <a:ea typeface="Montserrat ExtraBold"/>
              <a:cs typeface="Montserrat ExtraBold"/>
              <a:sym typeface="Montserrat ExtraBold"/>
            </a:endParaRPr>
          </a:p>
        </p:txBody>
      </p:sp>
      <p:sp>
        <p:nvSpPr>
          <p:cNvPr id="68" name="Google Shape;68;ge660f3b780_0_11"/>
          <p:cNvSpPr txBox="1"/>
          <p:nvPr>
            <p:ph idx="1" type="body"/>
          </p:nvPr>
        </p:nvSpPr>
        <p:spPr>
          <a:xfrm>
            <a:off x="593725" y="1296600"/>
            <a:ext cx="6843000" cy="30474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120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Insurance companies </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Evaluate the risk of a life insurance applicant and assign them a corresponding premium.</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Doctors </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Check whether premature babies are developing dangerous infections.</a:t>
            </a:r>
            <a:endParaRPr sz="1700">
              <a:solidFill>
                <a:schemeClr val="dk1"/>
              </a:solidFill>
              <a:latin typeface="Montserrat Medium"/>
              <a:ea typeface="Montserrat Medium"/>
              <a:cs typeface="Montserrat Medium"/>
              <a:sym typeface="Montserrat Medium"/>
            </a:endParaRPr>
          </a:p>
        </p:txBody>
      </p:sp>
      <p:cxnSp>
        <p:nvCxnSpPr>
          <p:cNvPr id="69" name="Google Shape;69;ge660f3b780_0_11"/>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xEl>
                                              <p:pRg end="0" st="0"/>
                                            </p:txEl>
                                          </p:spTgt>
                                        </p:tgtEl>
                                        <p:attrNameLst>
                                          <p:attrName>style.visibility</p:attrName>
                                        </p:attrNameLst>
                                      </p:cBhvr>
                                      <p:to>
                                        <p:strVal val="visible"/>
                                      </p:to>
                                    </p:set>
                                    <p:animEffect filter="fade" transition="in">
                                      <p:cBhvr>
                                        <p:cTn dur="300"/>
                                        <p:tgtEl>
                                          <p:spTgt spid="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xEl>
                                              <p:pRg end="1" st="1"/>
                                            </p:txEl>
                                          </p:spTgt>
                                        </p:tgtEl>
                                        <p:attrNameLst>
                                          <p:attrName>style.visibility</p:attrName>
                                        </p:attrNameLst>
                                      </p:cBhvr>
                                      <p:to>
                                        <p:strVal val="visible"/>
                                      </p:to>
                                    </p:set>
                                    <p:animEffect filter="fade" transition="in">
                                      <p:cBhvr>
                                        <p:cTn dur="300"/>
                                        <p:tgtEl>
                                          <p:spTgt spid="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xEl>
                                              <p:pRg end="2" st="2"/>
                                            </p:txEl>
                                          </p:spTgt>
                                        </p:tgtEl>
                                        <p:attrNameLst>
                                          <p:attrName>style.visibility</p:attrName>
                                        </p:attrNameLst>
                                      </p:cBhvr>
                                      <p:to>
                                        <p:strVal val="visible"/>
                                      </p:to>
                                    </p:set>
                                    <p:animEffect filter="fade" transition="in">
                                      <p:cBhvr>
                                        <p:cTn dur="300"/>
                                        <p:tgtEl>
                                          <p:spTgt spid="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xEl>
                                              <p:pRg end="3" st="3"/>
                                            </p:txEl>
                                          </p:spTgt>
                                        </p:tgtEl>
                                        <p:attrNameLst>
                                          <p:attrName>style.visibility</p:attrName>
                                        </p:attrNameLst>
                                      </p:cBhvr>
                                      <p:to>
                                        <p:strVal val="visible"/>
                                      </p:to>
                                    </p:set>
                                    <p:animEffect filter="fade" transition="in">
                                      <p:cBhvr>
                                        <p:cTn dur="300"/>
                                        <p:tgtEl>
                                          <p:spTgt spid="6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e67bc87583_3_6"/>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CRISP-DM Phases </a:t>
            </a:r>
            <a:endParaRPr sz="2400">
              <a:solidFill>
                <a:schemeClr val="dk1"/>
              </a:solidFill>
              <a:latin typeface="Montserrat ExtraBold"/>
              <a:ea typeface="Montserrat ExtraBold"/>
              <a:cs typeface="Montserrat ExtraBold"/>
              <a:sym typeface="Montserrat ExtraBold"/>
            </a:endParaRPr>
          </a:p>
        </p:txBody>
      </p:sp>
      <p:sp>
        <p:nvSpPr>
          <p:cNvPr id="373" name="Google Shape;373;ge67bc87583_3_6"/>
          <p:cNvSpPr txBox="1"/>
          <p:nvPr>
            <p:ph idx="1" type="body"/>
          </p:nvPr>
        </p:nvSpPr>
        <p:spPr>
          <a:xfrm>
            <a:off x="751050" y="1170125"/>
            <a:ext cx="4542600" cy="26232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Business Understanding</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Data Understanding</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Data Preparation</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Modeling</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Evaluation</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Deployment</a:t>
            </a:r>
            <a:endParaRPr sz="1700">
              <a:solidFill>
                <a:schemeClr val="dk1"/>
              </a:solidFill>
              <a:latin typeface="Montserrat Medium"/>
              <a:ea typeface="Montserrat Medium"/>
              <a:cs typeface="Montserrat Medium"/>
              <a:sym typeface="Montserrat Medium"/>
            </a:endParaRPr>
          </a:p>
        </p:txBody>
      </p:sp>
      <p:cxnSp>
        <p:nvCxnSpPr>
          <p:cNvPr id="374" name="Google Shape;374;ge67bc87583_3_6"/>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pic>
        <p:nvPicPr>
          <p:cNvPr id="375" name="Google Shape;375;ge67bc87583_3_6"/>
          <p:cNvPicPr preferRelativeResize="0"/>
          <p:nvPr/>
        </p:nvPicPr>
        <p:blipFill rotWithShape="1">
          <a:blip r:embed="rId3">
            <a:alphaModFix/>
          </a:blip>
          <a:srcRect b="1991" l="8288" r="4649" t="2269"/>
          <a:stretch/>
        </p:blipFill>
        <p:spPr>
          <a:xfrm>
            <a:off x="4789900" y="662875"/>
            <a:ext cx="3889749" cy="3495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xEl>
                                              <p:pRg end="0" st="0"/>
                                            </p:txEl>
                                          </p:spTgt>
                                        </p:tgtEl>
                                        <p:attrNameLst>
                                          <p:attrName>style.visibility</p:attrName>
                                        </p:attrNameLst>
                                      </p:cBhvr>
                                      <p:to>
                                        <p:strVal val="visible"/>
                                      </p:to>
                                    </p:set>
                                    <p:animEffect filter="fade" transition="in">
                                      <p:cBhvr>
                                        <p:cTn dur="300"/>
                                        <p:tgtEl>
                                          <p:spTgt spid="3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xEl>
                                              <p:pRg end="1" st="1"/>
                                            </p:txEl>
                                          </p:spTgt>
                                        </p:tgtEl>
                                        <p:attrNameLst>
                                          <p:attrName>style.visibility</p:attrName>
                                        </p:attrNameLst>
                                      </p:cBhvr>
                                      <p:to>
                                        <p:strVal val="visible"/>
                                      </p:to>
                                    </p:set>
                                    <p:animEffect filter="fade" transition="in">
                                      <p:cBhvr>
                                        <p:cTn dur="300"/>
                                        <p:tgtEl>
                                          <p:spTgt spid="3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xEl>
                                              <p:pRg end="2" st="2"/>
                                            </p:txEl>
                                          </p:spTgt>
                                        </p:tgtEl>
                                        <p:attrNameLst>
                                          <p:attrName>style.visibility</p:attrName>
                                        </p:attrNameLst>
                                      </p:cBhvr>
                                      <p:to>
                                        <p:strVal val="visible"/>
                                      </p:to>
                                    </p:set>
                                    <p:animEffect filter="fade" transition="in">
                                      <p:cBhvr>
                                        <p:cTn dur="300"/>
                                        <p:tgtEl>
                                          <p:spTgt spid="3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xEl>
                                              <p:pRg end="3" st="3"/>
                                            </p:txEl>
                                          </p:spTgt>
                                        </p:tgtEl>
                                        <p:attrNameLst>
                                          <p:attrName>style.visibility</p:attrName>
                                        </p:attrNameLst>
                                      </p:cBhvr>
                                      <p:to>
                                        <p:strVal val="visible"/>
                                      </p:to>
                                    </p:set>
                                    <p:animEffect filter="fade" transition="in">
                                      <p:cBhvr>
                                        <p:cTn dur="300"/>
                                        <p:tgtEl>
                                          <p:spTgt spid="37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xEl>
                                              <p:pRg end="4" st="4"/>
                                            </p:txEl>
                                          </p:spTgt>
                                        </p:tgtEl>
                                        <p:attrNameLst>
                                          <p:attrName>style.visibility</p:attrName>
                                        </p:attrNameLst>
                                      </p:cBhvr>
                                      <p:to>
                                        <p:strVal val="visible"/>
                                      </p:to>
                                    </p:set>
                                    <p:animEffect filter="fade" transition="in">
                                      <p:cBhvr>
                                        <p:cTn dur="300"/>
                                        <p:tgtEl>
                                          <p:spTgt spid="37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xEl>
                                              <p:pRg end="5" st="5"/>
                                            </p:txEl>
                                          </p:spTgt>
                                        </p:tgtEl>
                                        <p:attrNameLst>
                                          <p:attrName>style.visibility</p:attrName>
                                        </p:attrNameLst>
                                      </p:cBhvr>
                                      <p:to>
                                        <p:strVal val="visible"/>
                                      </p:to>
                                    </p:set>
                                    <p:animEffect filter="fade" transition="in">
                                      <p:cBhvr>
                                        <p:cTn dur="300"/>
                                        <p:tgtEl>
                                          <p:spTgt spid="37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e67bc87583_0_217"/>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CRISP-DM Phases- Business Understanding </a:t>
            </a:r>
            <a:endParaRPr sz="2400">
              <a:solidFill>
                <a:schemeClr val="dk1"/>
              </a:solidFill>
              <a:latin typeface="Montserrat ExtraBold"/>
              <a:ea typeface="Montserrat ExtraBold"/>
              <a:cs typeface="Montserrat ExtraBold"/>
              <a:sym typeface="Montserrat ExtraBold"/>
            </a:endParaRPr>
          </a:p>
        </p:txBody>
      </p:sp>
      <p:sp>
        <p:nvSpPr>
          <p:cNvPr id="381" name="Google Shape;381;ge67bc87583_0_217"/>
          <p:cNvSpPr txBox="1"/>
          <p:nvPr>
            <p:ph idx="1" type="body"/>
          </p:nvPr>
        </p:nvSpPr>
        <p:spPr>
          <a:xfrm>
            <a:off x="403575" y="1017725"/>
            <a:ext cx="8081400" cy="27810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Focuses on understanding the objectives and requirements.</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Determine business objectives</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Thoroughly understand from a business perspective ‘what the customer really wants to accomplish’ and define business success criteria.</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Assess situation</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Determine resources availability, project requirements, assess risks and conduct cost benefit analysis.</a:t>
            </a:r>
            <a:endParaRPr sz="1700">
              <a:solidFill>
                <a:schemeClr val="dk1"/>
              </a:solidFill>
              <a:latin typeface="Montserrat Medium"/>
              <a:ea typeface="Montserrat Medium"/>
              <a:cs typeface="Montserrat Medium"/>
              <a:sym typeface="Montserrat Medium"/>
            </a:endParaRPr>
          </a:p>
        </p:txBody>
      </p:sp>
      <p:cxnSp>
        <p:nvCxnSpPr>
          <p:cNvPr id="382" name="Google Shape;382;ge67bc87583_0_217"/>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xEl>
                                              <p:pRg end="0" st="0"/>
                                            </p:txEl>
                                          </p:spTgt>
                                        </p:tgtEl>
                                        <p:attrNameLst>
                                          <p:attrName>style.visibility</p:attrName>
                                        </p:attrNameLst>
                                      </p:cBhvr>
                                      <p:to>
                                        <p:strVal val="visible"/>
                                      </p:to>
                                    </p:set>
                                    <p:animEffect filter="fade" transition="in">
                                      <p:cBhvr>
                                        <p:cTn dur="300"/>
                                        <p:tgtEl>
                                          <p:spTgt spid="3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xEl>
                                              <p:pRg end="1" st="1"/>
                                            </p:txEl>
                                          </p:spTgt>
                                        </p:tgtEl>
                                        <p:attrNameLst>
                                          <p:attrName>style.visibility</p:attrName>
                                        </p:attrNameLst>
                                      </p:cBhvr>
                                      <p:to>
                                        <p:strVal val="visible"/>
                                      </p:to>
                                    </p:set>
                                    <p:animEffect filter="fade" transition="in">
                                      <p:cBhvr>
                                        <p:cTn dur="300"/>
                                        <p:tgtEl>
                                          <p:spTgt spid="3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xEl>
                                              <p:pRg end="2" st="2"/>
                                            </p:txEl>
                                          </p:spTgt>
                                        </p:tgtEl>
                                        <p:attrNameLst>
                                          <p:attrName>style.visibility</p:attrName>
                                        </p:attrNameLst>
                                      </p:cBhvr>
                                      <p:to>
                                        <p:strVal val="visible"/>
                                      </p:to>
                                    </p:set>
                                    <p:animEffect filter="fade" transition="in">
                                      <p:cBhvr>
                                        <p:cTn dur="300"/>
                                        <p:tgtEl>
                                          <p:spTgt spid="3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xEl>
                                              <p:pRg end="3" st="3"/>
                                            </p:txEl>
                                          </p:spTgt>
                                        </p:tgtEl>
                                        <p:attrNameLst>
                                          <p:attrName>style.visibility</p:attrName>
                                        </p:attrNameLst>
                                      </p:cBhvr>
                                      <p:to>
                                        <p:strVal val="visible"/>
                                      </p:to>
                                    </p:set>
                                    <p:animEffect filter="fade" transition="in">
                                      <p:cBhvr>
                                        <p:cTn dur="300"/>
                                        <p:tgtEl>
                                          <p:spTgt spid="3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xEl>
                                              <p:pRg end="4" st="4"/>
                                            </p:txEl>
                                          </p:spTgt>
                                        </p:tgtEl>
                                        <p:attrNameLst>
                                          <p:attrName>style.visibility</p:attrName>
                                        </p:attrNameLst>
                                      </p:cBhvr>
                                      <p:to>
                                        <p:strVal val="visible"/>
                                      </p:to>
                                    </p:set>
                                    <p:animEffect filter="fade" transition="in">
                                      <p:cBhvr>
                                        <p:cTn dur="300"/>
                                        <p:tgtEl>
                                          <p:spTgt spid="38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e67bc87583_3_25"/>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CRISP-DM Phases- Business Understanding </a:t>
            </a:r>
            <a:endParaRPr sz="2400">
              <a:solidFill>
                <a:schemeClr val="dk1"/>
              </a:solidFill>
              <a:latin typeface="Montserrat ExtraBold"/>
              <a:ea typeface="Montserrat ExtraBold"/>
              <a:cs typeface="Montserrat ExtraBold"/>
              <a:sym typeface="Montserrat ExtraBold"/>
            </a:endParaRPr>
          </a:p>
        </p:txBody>
      </p:sp>
      <p:sp>
        <p:nvSpPr>
          <p:cNvPr id="388" name="Google Shape;388;ge67bc87583_3_25"/>
          <p:cNvSpPr txBox="1"/>
          <p:nvPr>
            <p:ph idx="1" type="body"/>
          </p:nvPr>
        </p:nvSpPr>
        <p:spPr>
          <a:xfrm>
            <a:off x="311700" y="1181250"/>
            <a:ext cx="8081400" cy="27810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Determine Data Mining goals</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Defines what success looks like from a technical data mining perspective.</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Produce Project Plan</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Select technologies and tools and define detailed plans for each project phase.</a:t>
            </a:r>
            <a:endParaRPr sz="1700">
              <a:solidFill>
                <a:schemeClr val="dk1"/>
              </a:solidFill>
              <a:latin typeface="Montserrat Medium"/>
              <a:ea typeface="Montserrat Medium"/>
              <a:cs typeface="Montserrat Medium"/>
              <a:sym typeface="Montserrat Medium"/>
            </a:endParaRPr>
          </a:p>
        </p:txBody>
      </p:sp>
      <p:cxnSp>
        <p:nvCxnSpPr>
          <p:cNvPr id="389" name="Google Shape;389;ge67bc87583_3_25"/>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0" st="0"/>
                                            </p:txEl>
                                          </p:spTgt>
                                        </p:tgtEl>
                                        <p:attrNameLst>
                                          <p:attrName>style.visibility</p:attrName>
                                        </p:attrNameLst>
                                      </p:cBhvr>
                                      <p:to>
                                        <p:strVal val="visible"/>
                                      </p:to>
                                    </p:set>
                                    <p:animEffect filter="fade" transition="in">
                                      <p:cBhvr>
                                        <p:cTn dur="300"/>
                                        <p:tgtEl>
                                          <p:spTgt spid="3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1" st="1"/>
                                            </p:txEl>
                                          </p:spTgt>
                                        </p:tgtEl>
                                        <p:attrNameLst>
                                          <p:attrName>style.visibility</p:attrName>
                                        </p:attrNameLst>
                                      </p:cBhvr>
                                      <p:to>
                                        <p:strVal val="visible"/>
                                      </p:to>
                                    </p:set>
                                    <p:animEffect filter="fade" transition="in">
                                      <p:cBhvr>
                                        <p:cTn dur="300"/>
                                        <p:tgtEl>
                                          <p:spTgt spid="3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2" st="2"/>
                                            </p:txEl>
                                          </p:spTgt>
                                        </p:tgtEl>
                                        <p:attrNameLst>
                                          <p:attrName>style.visibility</p:attrName>
                                        </p:attrNameLst>
                                      </p:cBhvr>
                                      <p:to>
                                        <p:strVal val="visible"/>
                                      </p:to>
                                    </p:set>
                                    <p:animEffect filter="fade" transition="in">
                                      <p:cBhvr>
                                        <p:cTn dur="300"/>
                                        <p:tgtEl>
                                          <p:spTgt spid="3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3" st="3"/>
                                            </p:txEl>
                                          </p:spTgt>
                                        </p:tgtEl>
                                        <p:attrNameLst>
                                          <p:attrName>style.visibility</p:attrName>
                                        </p:attrNameLst>
                                      </p:cBhvr>
                                      <p:to>
                                        <p:strVal val="visible"/>
                                      </p:to>
                                    </p:set>
                                    <p:animEffect filter="fade" transition="in">
                                      <p:cBhvr>
                                        <p:cTn dur="300"/>
                                        <p:tgtEl>
                                          <p:spTgt spid="38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e67bc87583_3_31"/>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CRISP-DM Phases- Data Understanding</a:t>
            </a:r>
            <a:endParaRPr sz="2400">
              <a:solidFill>
                <a:schemeClr val="dk1"/>
              </a:solidFill>
              <a:latin typeface="Montserrat ExtraBold"/>
              <a:ea typeface="Montserrat ExtraBold"/>
              <a:cs typeface="Montserrat ExtraBold"/>
              <a:sym typeface="Montserrat ExtraBold"/>
            </a:endParaRPr>
          </a:p>
        </p:txBody>
      </p:sp>
      <p:sp>
        <p:nvSpPr>
          <p:cNvPr id="395" name="Google Shape;395;ge67bc87583_3_31"/>
          <p:cNvSpPr txBox="1"/>
          <p:nvPr>
            <p:ph idx="1" type="body"/>
          </p:nvPr>
        </p:nvSpPr>
        <p:spPr>
          <a:xfrm>
            <a:off x="403575" y="1240625"/>
            <a:ext cx="8081400" cy="27810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Drives the focus to identify, collect and analyze the datasets.</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Collect initial data</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Acquire the necessary data, load it into analysis tool.</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Describe data</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Examine the data and document its surface properties like data format, no of records and field identities.</a:t>
            </a:r>
            <a:endParaRPr sz="1700">
              <a:solidFill>
                <a:schemeClr val="dk1"/>
              </a:solidFill>
              <a:latin typeface="Montserrat Medium"/>
              <a:ea typeface="Montserrat Medium"/>
              <a:cs typeface="Montserrat Medium"/>
              <a:sym typeface="Montserrat Medium"/>
            </a:endParaRPr>
          </a:p>
        </p:txBody>
      </p:sp>
      <p:cxnSp>
        <p:nvCxnSpPr>
          <p:cNvPr id="396" name="Google Shape;396;ge67bc87583_3_31"/>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0" st="0"/>
                                            </p:txEl>
                                          </p:spTgt>
                                        </p:tgtEl>
                                        <p:attrNameLst>
                                          <p:attrName>style.visibility</p:attrName>
                                        </p:attrNameLst>
                                      </p:cBhvr>
                                      <p:to>
                                        <p:strVal val="visible"/>
                                      </p:to>
                                    </p:set>
                                    <p:animEffect filter="fade" transition="in">
                                      <p:cBhvr>
                                        <p:cTn dur="300"/>
                                        <p:tgtEl>
                                          <p:spTgt spid="3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1" st="1"/>
                                            </p:txEl>
                                          </p:spTgt>
                                        </p:tgtEl>
                                        <p:attrNameLst>
                                          <p:attrName>style.visibility</p:attrName>
                                        </p:attrNameLst>
                                      </p:cBhvr>
                                      <p:to>
                                        <p:strVal val="visible"/>
                                      </p:to>
                                    </p:set>
                                    <p:animEffect filter="fade" transition="in">
                                      <p:cBhvr>
                                        <p:cTn dur="300"/>
                                        <p:tgtEl>
                                          <p:spTgt spid="3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2" st="2"/>
                                            </p:txEl>
                                          </p:spTgt>
                                        </p:tgtEl>
                                        <p:attrNameLst>
                                          <p:attrName>style.visibility</p:attrName>
                                        </p:attrNameLst>
                                      </p:cBhvr>
                                      <p:to>
                                        <p:strVal val="visible"/>
                                      </p:to>
                                    </p:set>
                                    <p:animEffect filter="fade" transition="in">
                                      <p:cBhvr>
                                        <p:cTn dur="300"/>
                                        <p:tgtEl>
                                          <p:spTgt spid="3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3" st="3"/>
                                            </p:txEl>
                                          </p:spTgt>
                                        </p:tgtEl>
                                        <p:attrNameLst>
                                          <p:attrName>style.visibility</p:attrName>
                                        </p:attrNameLst>
                                      </p:cBhvr>
                                      <p:to>
                                        <p:strVal val="visible"/>
                                      </p:to>
                                    </p:set>
                                    <p:animEffect filter="fade" transition="in">
                                      <p:cBhvr>
                                        <p:cTn dur="300"/>
                                        <p:tgtEl>
                                          <p:spTgt spid="3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4" st="4"/>
                                            </p:txEl>
                                          </p:spTgt>
                                        </p:tgtEl>
                                        <p:attrNameLst>
                                          <p:attrName>style.visibility</p:attrName>
                                        </p:attrNameLst>
                                      </p:cBhvr>
                                      <p:to>
                                        <p:strVal val="visible"/>
                                      </p:to>
                                    </p:set>
                                    <p:animEffect filter="fade" transition="in">
                                      <p:cBhvr>
                                        <p:cTn dur="300"/>
                                        <p:tgtEl>
                                          <p:spTgt spid="39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e67bc87583_3_37"/>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CRISP-DM Phases- Data Understanding</a:t>
            </a:r>
            <a:endParaRPr sz="2400">
              <a:solidFill>
                <a:schemeClr val="dk1"/>
              </a:solidFill>
              <a:latin typeface="Montserrat ExtraBold"/>
              <a:ea typeface="Montserrat ExtraBold"/>
              <a:cs typeface="Montserrat ExtraBold"/>
              <a:sym typeface="Montserrat ExtraBold"/>
            </a:endParaRPr>
          </a:p>
        </p:txBody>
      </p:sp>
      <p:sp>
        <p:nvSpPr>
          <p:cNvPr id="402" name="Google Shape;402;ge67bc87583_3_37"/>
          <p:cNvSpPr txBox="1"/>
          <p:nvPr>
            <p:ph idx="1" type="body"/>
          </p:nvPr>
        </p:nvSpPr>
        <p:spPr>
          <a:xfrm>
            <a:off x="403575" y="1181250"/>
            <a:ext cx="8081400" cy="27810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Explore data</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Dig deeper into data.</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Query it</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Visualise it</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Identify relationships among the data</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Verify data quality</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How clean/dirty is the data?</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Document any quality issues</a:t>
            </a:r>
            <a:endParaRPr sz="1700">
              <a:solidFill>
                <a:schemeClr val="dk1"/>
              </a:solidFill>
              <a:latin typeface="Montserrat Medium"/>
              <a:ea typeface="Montserrat Medium"/>
              <a:cs typeface="Montserrat Medium"/>
              <a:sym typeface="Montserrat Medium"/>
            </a:endParaRPr>
          </a:p>
        </p:txBody>
      </p:sp>
      <p:cxnSp>
        <p:nvCxnSpPr>
          <p:cNvPr id="403" name="Google Shape;403;ge67bc87583_3_37"/>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0" st="0"/>
                                            </p:txEl>
                                          </p:spTgt>
                                        </p:tgtEl>
                                        <p:attrNameLst>
                                          <p:attrName>style.visibility</p:attrName>
                                        </p:attrNameLst>
                                      </p:cBhvr>
                                      <p:to>
                                        <p:strVal val="visible"/>
                                      </p:to>
                                    </p:set>
                                    <p:animEffect filter="fade" transition="in">
                                      <p:cBhvr>
                                        <p:cTn dur="300"/>
                                        <p:tgtEl>
                                          <p:spTgt spid="4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1" st="1"/>
                                            </p:txEl>
                                          </p:spTgt>
                                        </p:tgtEl>
                                        <p:attrNameLst>
                                          <p:attrName>style.visibility</p:attrName>
                                        </p:attrNameLst>
                                      </p:cBhvr>
                                      <p:to>
                                        <p:strVal val="visible"/>
                                      </p:to>
                                    </p:set>
                                    <p:animEffect filter="fade" transition="in">
                                      <p:cBhvr>
                                        <p:cTn dur="300"/>
                                        <p:tgtEl>
                                          <p:spTgt spid="4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2" st="2"/>
                                            </p:txEl>
                                          </p:spTgt>
                                        </p:tgtEl>
                                        <p:attrNameLst>
                                          <p:attrName>style.visibility</p:attrName>
                                        </p:attrNameLst>
                                      </p:cBhvr>
                                      <p:to>
                                        <p:strVal val="visible"/>
                                      </p:to>
                                    </p:set>
                                    <p:animEffect filter="fade" transition="in">
                                      <p:cBhvr>
                                        <p:cTn dur="300"/>
                                        <p:tgtEl>
                                          <p:spTgt spid="4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3" st="3"/>
                                            </p:txEl>
                                          </p:spTgt>
                                        </p:tgtEl>
                                        <p:attrNameLst>
                                          <p:attrName>style.visibility</p:attrName>
                                        </p:attrNameLst>
                                      </p:cBhvr>
                                      <p:to>
                                        <p:strVal val="visible"/>
                                      </p:to>
                                    </p:set>
                                    <p:animEffect filter="fade" transition="in">
                                      <p:cBhvr>
                                        <p:cTn dur="300"/>
                                        <p:tgtEl>
                                          <p:spTgt spid="4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4" st="4"/>
                                            </p:txEl>
                                          </p:spTgt>
                                        </p:tgtEl>
                                        <p:attrNameLst>
                                          <p:attrName>style.visibility</p:attrName>
                                        </p:attrNameLst>
                                      </p:cBhvr>
                                      <p:to>
                                        <p:strVal val="visible"/>
                                      </p:to>
                                    </p:set>
                                    <p:animEffect filter="fade" transition="in">
                                      <p:cBhvr>
                                        <p:cTn dur="300"/>
                                        <p:tgtEl>
                                          <p:spTgt spid="40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5" st="5"/>
                                            </p:txEl>
                                          </p:spTgt>
                                        </p:tgtEl>
                                        <p:attrNameLst>
                                          <p:attrName>style.visibility</p:attrName>
                                        </p:attrNameLst>
                                      </p:cBhvr>
                                      <p:to>
                                        <p:strVal val="visible"/>
                                      </p:to>
                                    </p:set>
                                    <p:animEffect filter="fade" transition="in">
                                      <p:cBhvr>
                                        <p:cTn dur="300"/>
                                        <p:tgtEl>
                                          <p:spTgt spid="40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6" st="6"/>
                                            </p:txEl>
                                          </p:spTgt>
                                        </p:tgtEl>
                                        <p:attrNameLst>
                                          <p:attrName>style.visibility</p:attrName>
                                        </p:attrNameLst>
                                      </p:cBhvr>
                                      <p:to>
                                        <p:strVal val="visible"/>
                                      </p:to>
                                    </p:set>
                                    <p:animEffect filter="fade" transition="in">
                                      <p:cBhvr>
                                        <p:cTn dur="300"/>
                                        <p:tgtEl>
                                          <p:spTgt spid="40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7" st="7"/>
                                            </p:txEl>
                                          </p:spTgt>
                                        </p:tgtEl>
                                        <p:attrNameLst>
                                          <p:attrName>style.visibility</p:attrName>
                                        </p:attrNameLst>
                                      </p:cBhvr>
                                      <p:to>
                                        <p:strVal val="visible"/>
                                      </p:to>
                                    </p:set>
                                    <p:animEffect filter="fade" transition="in">
                                      <p:cBhvr>
                                        <p:cTn dur="300"/>
                                        <p:tgtEl>
                                          <p:spTgt spid="40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e67bc87583_3_43"/>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CRISP-DM Phases- Data Preparation</a:t>
            </a:r>
            <a:endParaRPr sz="2400">
              <a:solidFill>
                <a:schemeClr val="dk1"/>
              </a:solidFill>
              <a:latin typeface="Montserrat ExtraBold"/>
              <a:ea typeface="Montserrat ExtraBold"/>
              <a:cs typeface="Montserrat ExtraBold"/>
              <a:sym typeface="Montserrat ExtraBold"/>
            </a:endParaRPr>
          </a:p>
        </p:txBody>
      </p:sp>
      <p:sp>
        <p:nvSpPr>
          <p:cNvPr id="409" name="Google Shape;409;ge67bc87583_3_43"/>
          <p:cNvSpPr txBox="1"/>
          <p:nvPr>
            <p:ph idx="1" type="body"/>
          </p:nvPr>
        </p:nvSpPr>
        <p:spPr>
          <a:xfrm>
            <a:off x="403575" y="1119750"/>
            <a:ext cx="8081400" cy="31374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Data Munging</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Select data</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Determine which datasets will be used?</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Document reasons for inclusion/exclusion</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Clean Data</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Correct</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Impute</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Remove erroneous values</a:t>
            </a:r>
            <a:endParaRPr sz="1700">
              <a:solidFill>
                <a:schemeClr val="dk1"/>
              </a:solidFill>
              <a:latin typeface="Montserrat Medium"/>
              <a:ea typeface="Montserrat Medium"/>
              <a:cs typeface="Montserrat Medium"/>
              <a:sym typeface="Montserrat Medium"/>
            </a:endParaRPr>
          </a:p>
        </p:txBody>
      </p:sp>
      <p:cxnSp>
        <p:nvCxnSpPr>
          <p:cNvPr id="410" name="Google Shape;410;ge67bc87583_3_43"/>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xEl>
                                              <p:pRg end="0" st="0"/>
                                            </p:txEl>
                                          </p:spTgt>
                                        </p:tgtEl>
                                        <p:attrNameLst>
                                          <p:attrName>style.visibility</p:attrName>
                                        </p:attrNameLst>
                                      </p:cBhvr>
                                      <p:to>
                                        <p:strVal val="visible"/>
                                      </p:to>
                                    </p:set>
                                    <p:animEffect filter="fade" transition="in">
                                      <p:cBhvr>
                                        <p:cTn dur="300"/>
                                        <p:tgtEl>
                                          <p:spTgt spid="4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xEl>
                                              <p:pRg end="1" st="1"/>
                                            </p:txEl>
                                          </p:spTgt>
                                        </p:tgtEl>
                                        <p:attrNameLst>
                                          <p:attrName>style.visibility</p:attrName>
                                        </p:attrNameLst>
                                      </p:cBhvr>
                                      <p:to>
                                        <p:strVal val="visible"/>
                                      </p:to>
                                    </p:set>
                                    <p:animEffect filter="fade" transition="in">
                                      <p:cBhvr>
                                        <p:cTn dur="300"/>
                                        <p:tgtEl>
                                          <p:spTgt spid="4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xEl>
                                              <p:pRg end="2" st="2"/>
                                            </p:txEl>
                                          </p:spTgt>
                                        </p:tgtEl>
                                        <p:attrNameLst>
                                          <p:attrName>style.visibility</p:attrName>
                                        </p:attrNameLst>
                                      </p:cBhvr>
                                      <p:to>
                                        <p:strVal val="visible"/>
                                      </p:to>
                                    </p:set>
                                    <p:animEffect filter="fade" transition="in">
                                      <p:cBhvr>
                                        <p:cTn dur="300"/>
                                        <p:tgtEl>
                                          <p:spTgt spid="4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xEl>
                                              <p:pRg end="3" st="3"/>
                                            </p:txEl>
                                          </p:spTgt>
                                        </p:tgtEl>
                                        <p:attrNameLst>
                                          <p:attrName>style.visibility</p:attrName>
                                        </p:attrNameLst>
                                      </p:cBhvr>
                                      <p:to>
                                        <p:strVal val="visible"/>
                                      </p:to>
                                    </p:set>
                                    <p:animEffect filter="fade" transition="in">
                                      <p:cBhvr>
                                        <p:cTn dur="300"/>
                                        <p:tgtEl>
                                          <p:spTgt spid="4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xEl>
                                              <p:pRg end="4" st="4"/>
                                            </p:txEl>
                                          </p:spTgt>
                                        </p:tgtEl>
                                        <p:attrNameLst>
                                          <p:attrName>style.visibility</p:attrName>
                                        </p:attrNameLst>
                                      </p:cBhvr>
                                      <p:to>
                                        <p:strVal val="visible"/>
                                      </p:to>
                                    </p:set>
                                    <p:animEffect filter="fade" transition="in">
                                      <p:cBhvr>
                                        <p:cTn dur="300"/>
                                        <p:tgtEl>
                                          <p:spTgt spid="40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xEl>
                                              <p:pRg end="5" st="5"/>
                                            </p:txEl>
                                          </p:spTgt>
                                        </p:tgtEl>
                                        <p:attrNameLst>
                                          <p:attrName>style.visibility</p:attrName>
                                        </p:attrNameLst>
                                      </p:cBhvr>
                                      <p:to>
                                        <p:strVal val="visible"/>
                                      </p:to>
                                    </p:set>
                                    <p:animEffect filter="fade" transition="in">
                                      <p:cBhvr>
                                        <p:cTn dur="300"/>
                                        <p:tgtEl>
                                          <p:spTgt spid="40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xEl>
                                              <p:pRg end="6" st="6"/>
                                            </p:txEl>
                                          </p:spTgt>
                                        </p:tgtEl>
                                        <p:attrNameLst>
                                          <p:attrName>style.visibility</p:attrName>
                                        </p:attrNameLst>
                                      </p:cBhvr>
                                      <p:to>
                                        <p:strVal val="visible"/>
                                      </p:to>
                                    </p:set>
                                    <p:animEffect filter="fade" transition="in">
                                      <p:cBhvr>
                                        <p:cTn dur="300"/>
                                        <p:tgtEl>
                                          <p:spTgt spid="40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xEl>
                                              <p:pRg end="7" st="7"/>
                                            </p:txEl>
                                          </p:spTgt>
                                        </p:tgtEl>
                                        <p:attrNameLst>
                                          <p:attrName>style.visibility</p:attrName>
                                        </p:attrNameLst>
                                      </p:cBhvr>
                                      <p:to>
                                        <p:strVal val="visible"/>
                                      </p:to>
                                    </p:set>
                                    <p:animEffect filter="fade" transition="in">
                                      <p:cBhvr>
                                        <p:cTn dur="300"/>
                                        <p:tgtEl>
                                          <p:spTgt spid="409">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e67bc87583_3_49"/>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CRISP-DM Phases- Data Preparation</a:t>
            </a:r>
            <a:endParaRPr sz="2400">
              <a:solidFill>
                <a:schemeClr val="dk1"/>
              </a:solidFill>
              <a:latin typeface="Montserrat ExtraBold"/>
              <a:ea typeface="Montserrat ExtraBold"/>
              <a:cs typeface="Montserrat ExtraBold"/>
              <a:sym typeface="Montserrat ExtraBold"/>
            </a:endParaRPr>
          </a:p>
        </p:txBody>
      </p:sp>
      <p:sp>
        <p:nvSpPr>
          <p:cNvPr id="416" name="Google Shape;416;ge67bc87583_3_49"/>
          <p:cNvSpPr txBox="1"/>
          <p:nvPr>
            <p:ph idx="1" type="body"/>
          </p:nvPr>
        </p:nvSpPr>
        <p:spPr>
          <a:xfrm>
            <a:off x="403575" y="1003050"/>
            <a:ext cx="8081400" cy="31374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Construct data</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Derive new attributes</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Derive BMI from height and weight</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Integrate data</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Create new data sets by combining data from multiple sources</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Format Data</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Re-format data as necessary</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Convert string values that store number to numeric values</a:t>
            </a:r>
            <a:endParaRPr sz="1700">
              <a:solidFill>
                <a:schemeClr val="dk1"/>
              </a:solidFill>
              <a:latin typeface="Montserrat Medium"/>
              <a:ea typeface="Montserrat Medium"/>
              <a:cs typeface="Montserrat Medium"/>
              <a:sym typeface="Montserrat Medium"/>
            </a:endParaRPr>
          </a:p>
        </p:txBody>
      </p:sp>
      <p:cxnSp>
        <p:nvCxnSpPr>
          <p:cNvPr id="417" name="Google Shape;417;ge67bc87583_3_49"/>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0" st="0"/>
                                            </p:txEl>
                                          </p:spTgt>
                                        </p:tgtEl>
                                        <p:attrNameLst>
                                          <p:attrName>style.visibility</p:attrName>
                                        </p:attrNameLst>
                                      </p:cBhvr>
                                      <p:to>
                                        <p:strVal val="visible"/>
                                      </p:to>
                                    </p:set>
                                    <p:animEffect filter="fade" transition="in">
                                      <p:cBhvr>
                                        <p:cTn dur="300"/>
                                        <p:tgtEl>
                                          <p:spTgt spid="4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1" st="1"/>
                                            </p:txEl>
                                          </p:spTgt>
                                        </p:tgtEl>
                                        <p:attrNameLst>
                                          <p:attrName>style.visibility</p:attrName>
                                        </p:attrNameLst>
                                      </p:cBhvr>
                                      <p:to>
                                        <p:strVal val="visible"/>
                                      </p:to>
                                    </p:set>
                                    <p:animEffect filter="fade" transition="in">
                                      <p:cBhvr>
                                        <p:cTn dur="300"/>
                                        <p:tgtEl>
                                          <p:spTgt spid="4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2" st="2"/>
                                            </p:txEl>
                                          </p:spTgt>
                                        </p:tgtEl>
                                        <p:attrNameLst>
                                          <p:attrName>style.visibility</p:attrName>
                                        </p:attrNameLst>
                                      </p:cBhvr>
                                      <p:to>
                                        <p:strVal val="visible"/>
                                      </p:to>
                                    </p:set>
                                    <p:animEffect filter="fade" transition="in">
                                      <p:cBhvr>
                                        <p:cTn dur="300"/>
                                        <p:tgtEl>
                                          <p:spTgt spid="4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3" st="3"/>
                                            </p:txEl>
                                          </p:spTgt>
                                        </p:tgtEl>
                                        <p:attrNameLst>
                                          <p:attrName>style.visibility</p:attrName>
                                        </p:attrNameLst>
                                      </p:cBhvr>
                                      <p:to>
                                        <p:strVal val="visible"/>
                                      </p:to>
                                    </p:set>
                                    <p:animEffect filter="fade" transition="in">
                                      <p:cBhvr>
                                        <p:cTn dur="300"/>
                                        <p:tgtEl>
                                          <p:spTgt spid="4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4" st="4"/>
                                            </p:txEl>
                                          </p:spTgt>
                                        </p:tgtEl>
                                        <p:attrNameLst>
                                          <p:attrName>style.visibility</p:attrName>
                                        </p:attrNameLst>
                                      </p:cBhvr>
                                      <p:to>
                                        <p:strVal val="visible"/>
                                      </p:to>
                                    </p:set>
                                    <p:animEffect filter="fade" transition="in">
                                      <p:cBhvr>
                                        <p:cTn dur="300"/>
                                        <p:tgtEl>
                                          <p:spTgt spid="41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5" st="5"/>
                                            </p:txEl>
                                          </p:spTgt>
                                        </p:tgtEl>
                                        <p:attrNameLst>
                                          <p:attrName>style.visibility</p:attrName>
                                        </p:attrNameLst>
                                      </p:cBhvr>
                                      <p:to>
                                        <p:strVal val="visible"/>
                                      </p:to>
                                    </p:set>
                                    <p:animEffect filter="fade" transition="in">
                                      <p:cBhvr>
                                        <p:cTn dur="300"/>
                                        <p:tgtEl>
                                          <p:spTgt spid="41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6" st="6"/>
                                            </p:txEl>
                                          </p:spTgt>
                                        </p:tgtEl>
                                        <p:attrNameLst>
                                          <p:attrName>style.visibility</p:attrName>
                                        </p:attrNameLst>
                                      </p:cBhvr>
                                      <p:to>
                                        <p:strVal val="visible"/>
                                      </p:to>
                                    </p:set>
                                    <p:animEffect filter="fade" transition="in">
                                      <p:cBhvr>
                                        <p:cTn dur="300"/>
                                        <p:tgtEl>
                                          <p:spTgt spid="41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7" st="7"/>
                                            </p:txEl>
                                          </p:spTgt>
                                        </p:tgtEl>
                                        <p:attrNameLst>
                                          <p:attrName>style.visibility</p:attrName>
                                        </p:attrNameLst>
                                      </p:cBhvr>
                                      <p:to>
                                        <p:strVal val="visible"/>
                                      </p:to>
                                    </p:set>
                                    <p:animEffect filter="fade" transition="in">
                                      <p:cBhvr>
                                        <p:cTn dur="300"/>
                                        <p:tgtEl>
                                          <p:spTgt spid="41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e67bc87583_3_55"/>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CRISP-DM Phases- Modeling</a:t>
            </a:r>
            <a:endParaRPr sz="2400">
              <a:solidFill>
                <a:schemeClr val="dk1"/>
              </a:solidFill>
              <a:latin typeface="Montserrat ExtraBold"/>
              <a:ea typeface="Montserrat ExtraBold"/>
              <a:cs typeface="Montserrat ExtraBold"/>
              <a:sym typeface="Montserrat ExtraBold"/>
            </a:endParaRPr>
          </a:p>
        </p:txBody>
      </p:sp>
      <p:sp>
        <p:nvSpPr>
          <p:cNvPr id="423" name="Google Shape;423;ge67bc87583_3_55"/>
          <p:cNvSpPr txBox="1"/>
          <p:nvPr>
            <p:ph idx="1" type="body"/>
          </p:nvPr>
        </p:nvSpPr>
        <p:spPr>
          <a:xfrm>
            <a:off x="577275" y="1095000"/>
            <a:ext cx="8081400" cy="3045600"/>
          </a:xfrm>
          <a:prstGeom prst="rect">
            <a:avLst/>
          </a:prstGeom>
          <a:noFill/>
          <a:ln>
            <a:noFill/>
          </a:ln>
        </p:spPr>
        <p:txBody>
          <a:bodyPr anchorCtr="0" anchor="t" bIns="68575" lIns="68575" spcFirstLastPara="1" rIns="68575" wrap="square" tIns="68575">
            <a:noAutofit/>
          </a:bodyPr>
          <a:lstStyle/>
          <a:p>
            <a:pPr indent="-330200" lvl="0" marL="457200" rtl="0" algn="l">
              <a:lnSpc>
                <a:spcPct val="150000"/>
              </a:lnSpc>
              <a:spcBef>
                <a:spcPts val="0"/>
              </a:spcBef>
              <a:spcAft>
                <a:spcPts val="0"/>
              </a:spcAft>
              <a:buClr>
                <a:schemeClr val="dk1"/>
              </a:buClr>
              <a:buSzPts val="1600"/>
              <a:buFont typeface="Montserrat Medium"/>
              <a:buChar char="●"/>
            </a:pPr>
            <a:r>
              <a:rPr lang="en-GB" sz="1600">
                <a:solidFill>
                  <a:schemeClr val="dk1"/>
                </a:solidFill>
                <a:latin typeface="Montserrat Medium"/>
                <a:ea typeface="Montserrat Medium"/>
                <a:cs typeface="Montserrat Medium"/>
                <a:sym typeface="Montserrat Medium"/>
              </a:rPr>
              <a:t>Select modeling techniques</a:t>
            </a:r>
            <a:endParaRPr sz="1600">
              <a:solidFill>
                <a:schemeClr val="dk1"/>
              </a:solidFill>
              <a:latin typeface="Montserrat Medium"/>
              <a:ea typeface="Montserrat Medium"/>
              <a:cs typeface="Montserrat Medium"/>
              <a:sym typeface="Montserrat Medium"/>
            </a:endParaRPr>
          </a:p>
          <a:p>
            <a:pPr indent="-330200" lvl="1" marL="914400" rtl="0" algn="l">
              <a:lnSpc>
                <a:spcPct val="150000"/>
              </a:lnSpc>
              <a:spcBef>
                <a:spcPts val="0"/>
              </a:spcBef>
              <a:spcAft>
                <a:spcPts val="0"/>
              </a:spcAft>
              <a:buClr>
                <a:schemeClr val="dk1"/>
              </a:buClr>
              <a:buSzPts val="1600"/>
              <a:buFont typeface="Montserrat Medium"/>
              <a:buChar char="○"/>
            </a:pPr>
            <a:r>
              <a:rPr lang="en-GB" sz="1600">
                <a:solidFill>
                  <a:schemeClr val="dk1"/>
                </a:solidFill>
                <a:latin typeface="Montserrat Medium"/>
                <a:ea typeface="Montserrat Medium"/>
                <a:cs typeface="Montserrat Medium"/>
                <a:sym typeface="Montserrat Medium"/>
              </a:rPr>
              <a:t>Determine which algorithms to try</a:t>
            </a:r>
            <a:endParaRPr sz="1600">
              <a:solidFill>
                <a:schemeClr val="dk1"/>
              </a:solidFill>
              <a:latin typeface="Montserrat Medium"/>
              <a:ea typeface="Montserrat Medium"/>
              <a:cs typeface="Montserrat Medium"/>
              <a:sym typeface="Montserrat Medium"/>
            </a:endParaRPr>
          </a:p>
          <a:p>
            <a:pPr indent="-330200" lvl="0" marL="457200" rtl="0" algn="l">
              <a:lnSpc>
                <a:spcPct val="150000"/>
              </a:lnSpc>
              <a:spcBef>
                <a:spcPts val="0"/>
              </a:spcBef>
              <a:spcAft>
                <a:spcPts val="0"/>
              </a:spcAft>
              <a:buClr>
                <a:schemeClr val="dk1"/>
              </a:buClr>
              <a:buSzPts val="1600"/>
              <a:buFont typeface="Montserrat Medium"/>
              <a:buChar char="●"/>
            </a:pPr>
            <a:r>
              <a:rPr lang="en-GB" sz="1600">
                <a:solidFill>
                  <a:schemeClr val="dk1"/>
                </a:solidFill>
                <a:latin typeface="Montserrat Medium"/>
                <a:ea typeface="Montserrat Medium"/>
                <a:cs typeface="Montserrat Medium"/>
                <a:sym typeface="Montserrat Medium"/>
              </a:rPr>
              <a:t>Generate test design</a:t>
            </a:r>
            <a:endParaRPr sz="1600">
              <a:solidFill>
                <a:schemeClr val="dk1"/>
              </a:solidFill>
              <a:latin typeface="Montserrat Medium"/>
              <a:ea typeface="Montserrat Medium"/>
              <a:cs typeface="Montserrat Medium"/>
              <a:sym typeface="Montserrat Medium"/>
            </a:endParaRPr>
          </a:p>
          <a:p>
            <a:pPr indent="-330200" lvl="1" marL="914400" rtl="0" algn="l">
              <a:lnSpc>
                <a:spcPct val="150000"/>
              </a:lnSpc>
              <a:spcBef>
                <a:spcPts val="0"/>
              </a:spcBef>
              <a:spcAft>
                <a:spcPts val="0"/>
              </a:spcAft>
              <a:buClr>
                <a:schemeClr val="dk1"/>
              </a:buClr>
              <a:buSzPts val="1600"/>
              <a:buFont typeface="Montserrat Medium"/>
              <a:buChar char="○"/>
            </a:pPr>
            <a:r>
              <a:rPr lang="en-GB" sz="1600">
                <a:solidFill>
                  <a:schemeClr val="dk1"/>
                </a:solidFill>
                <a:latin typeface="Montserrat Medium"/>
                <a:ea typeface="Montserrat Medium"/>
                <a:cs typeface="Montserrat Medium"/>
                <a:sym typeface="Montserrat Medium"/>
              </a:rPr>
              <a:t>Split the data into training, test and validation sets</a:t>
            </a:r>
            <a:endParaRPr sz="1600">
              <a:solidFill>
                <a:schemeClr val="dk1"/>
              </a:solidFill>
              <a:latin typeface="Montserrat Medium"/>
              <a:ea typeface="Montserrat Medium"/>
              <a:cs typeface="Montserrat Medium"/>
              <a:sym typeface="Montserrat Medium"/>
            </a:endParaRPr>
          </a:p>
          <a:p>
            <a:pPr indent="-330200" lvl="0" marL="457200" rtl="0" algn="l">
              <a:lnSpc>
                <a:spcPct val="150000"/>
              </a:lnSpc>
              <a:spcBef>
                <a:spcPts val="0"/>
              </a:spcBef>
              <a:spcAft>
                <a:spcPts val="0"/>
              </a:spcAft>
              <a:buClr>
                <a:schemeClr val="dk1"/>
              </a:buClr>
              <a:buSzPts val="1600"/>
              <a:buFont typeface="Montserrat Medium"/>
              <a:buChar char="●"/>
            </a:pPr>
            <a:r>
              <a:rPr lang="en-GB" sz="1600">
                <a:solidFill>
                  <a:schemeClr val="dk1"/>
                </a:solidFill>
                <a:latin typeface="Montserrat Medium"/>
                <a:ea typeface="Montserrat Medium"/>
                <a:cs typeface="Montserrat Medium"/>
                <a:sym typeface="Montserrat Medium"/>
              </a:rPr>
              <a:t>Build model</a:t>
            </a:r>
            <a:endParaRPr sz="1600">
              <a:solidFill>
                <a:schemeClr val="dk1"/>
              </a:solidFill>
              <a:latin typeface="Montserrat Medium"/>
              <a:ea typeface="Montserrat Medium"/>
              <a:cs typeface="Montserrat Medium"/>
              <a:sym typeface="Montserrat Medium"/>
            </a:endParaRPr>
          </a:p>
          <a:p>
            <a:pPr indent="-330200" lvl="1" marL="914400" rtl="0" algn="l">
              <a:lnSpc>
                <a:spcPct val="150000"/>
              </a:lnSpc>
              <a:spcBef>
                <a:spcPts val="0"/>
              </a:spcBef>
              <a:spcAft>
                <a:spcPts val="0"/>
              </a:spcAft>
              <a:buClr>
                <a:schemeClr val="dk1"/>
              </a:buClr>
              <a:buSzPts val="1600"/>
              <a:buFont typeface="Montserrat Medium"/>
              <a:buChar char="○"/>
            </a:pPr>
            <a:r>
              <a:rPr lang="en-GB" sz="1600">
                <a:solidFill>
                  <a:schemeClr val="dk1"/>
                </a:solidFill>
                <a:latin typeface="Montserrat Medium"/>
                <a:ea typeface="Montserrat Medium"/>
                <a:cs typeface="Montserrat Medium"/>
                <a:sym typeface="Montserrat Medium"/>
              </a:rPr>
              <a:t>reg = LinearRegression().fit(X, y)</a:t>
            </a:r>
            <a:endParaRPr sz="1600">
              <a:solidFill>
                <a:schemeClr val="dk1"/>
              </a:solidFill>
              <a:latin typeface="Montserrat Medium"/>
              <a:ea typeface="Montserrat Medium"/>
              <a:cs typeface="Montserrat Medium"/>
              <a:sym typeface="Montserrat Medium"/>
            </a:endParaRPr>
          </a:p>
          <a:p>
            <a:pPr indent="-330200" lvl="0" marL="457200" rtl="0" algn="l">
              <a:lnSpc>
                <a:spcPct val="150000"/>
              </a:lnSpc>
              <a:spcBef>
                <a:spcPts val="0"/>
              </a:spcBef>
              <a:spcAft>
                <a:spcPts val="0"/>
              </a:spcAft>
              <a:buClr>
                <a:schemeClr val="dk1"/>
              </a:buClr>
              <a:buSzPts val="1600"/>
              <a:buFont typeface="Montserrat Medium"/>
              <a:buChar char="●"/>
            </a:pPr>
            <a:r>
              <a:rPr lang="en-GB" sz="1600">
                <a:solidFill>
                  <a:schemeClr val="dk1"/>
                </a:solidFill>
                <a:latin typeface="Montserrat Medium"/>
                <a:ea typeface="Montserrat Medium"/>
                <a:cs typeface="Montserrat Medium"/>
                <a:sym typeface="Montserrat Medium"/>
              </a:rPr>
              <a:t>Assess model</a:t>
            </a:r>
            <a:endParaRPr sz="1600">
              <a:solidFill>
                <a:schemeClr val="dk1"/>
              </a:solidFill>
              <a:latin typeface="Montserrat Medium"/>
              <a:ea typeface="Montserrat Medium"/>
              <a:cs typeface="Montserrat Medium"/>
              <a:sym typeface="Montserrat Medium"/>
            </a:endParaRPr>
          </a:p>
          <a:p>
            <a:pPr indent="-330200" lvl="1" marL="914400" rtl="0" algn="l">
              <a:lnSpc>
                <a:spcPct val="150000"/>
              </a:lnSpc>
              <a:spcBef>
                <a:spcPts val="0"/>
              </a:spcBef>
              <a:spcAft>
                <a:spcPts val="0"/>
              </a:spcAft>
              <a:buClr>
                <a:schemeClr val="dk1"/>
              </a:buClr>
              <a:buSzPts val="1600"/>
              <a:buFont typeface="Montserrat Medium"/>
              <a:buChar char="○"/>
            </a:pPr>
            <a:r>
              <a:rPr lang="en-GB" sz="1600">
                <a:solidFill>
                  <a:schemeClr val="dk1"/>
                </a:solidFill>
                <a:latin typeface="Montserrat Medium"/>
                <a:ea typeface="Montserrat Medium"/>
                <a:cs typeface="Montserrat Medium"/>
                <a:sym typeface="Montserrat Medium"/>
              </a:rPr>
              <a:t>Domain knowledge, pre-defined success criteria and test design.</a:t>
            </a:r>
            <a:endParaRPr sz="1600">
              <a:solidFill>
                <a:schemeClr val="dk1"/>
              </a:solidFill>
              <a:latin typeface="Montserrat Medium"/>
              <a:ea typeface="Montserrat Medium"/>
              <a:cs typeface="Montserrat Medium"/>
              <a:sym typeface="Montserrat Medium"/>
            </a:endParaRPr>
          </a:p>
        </p:txBody>
      </p:sp>
      <p:cxnSp>
        <p:nvCxnSpPr>
          <p:cNvPr id="424" name="Google Shape;424;ge67bc87583_3_55"/>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xEl>
                                              <p:pRg end="0" st="0"/>
                                            </p:txEl>
                                          </p:spTgt>
                                        </p:tgtEl>
                                        <p:attrNameLst>
                                          <p:attrName>style.visibility</p:attrName>
                                        </p:attrNameLst>
                                      </p:cBhvr>
                                      <p:to>
                                        <p:strVal val="visible"/>
                                      </p:to>
                                    </p:set>
                                    <p:animEffect filter="fade" transition="in">
                                      <p:cBhvr>
                                        <p:cTn dur="300"/>
                                        <p:tgtEl>
                                          <p:spTgt spid="4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xEl>
                                              <p:pRg end="1" st="1"/>
                                            </p:txEl>
                                          </p:spTgt>
                                        </p:tgtEl>
                                        <p:attrNameLst>
                                          <p:attrName>style.visibility</p:attrName>
                                        </p:attrNameLst>
                                      </p:cBhvr>
                                      <p:to>
                                        <p:strVal val="visible"/>
                                      </p:to>
                                    </p:set>
                                    <p:animEffect filter="fade" transition="in">
                                      <p:cBhvr>
                                        <p:cTn dur="300"/>
                                        <p:tgtEl>
                                          <p:spTgt spid="4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xEl>
                                              <p:pRg end="2" st="2"/>
                                            </p:txEl>
                                          </p:spTgt>
                                        </p:tgtEl>
                                        <p:attrNameLst>
                                          <p:attrName>style.visibility</p:attrName>
                                        </p:attrNameLst>
                                      </p:cBhvr>
                                      <p:to>
                                        <p:strVal val="visible"/>
                                      </p:to>
                                    </p:set>
                                    <p:animEffect filter="fade" transition="in">
                                      <p:cBhvr>
                                        <p:cTn dur="300"/>
                                        <p:tgtEl>
                                          <p:spTgt spid="4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xEl>
                                              <p:pRg end="3" st="3"/>
                                            </p:txEl>
                                          </p:spTgt>
                                        </p:tgtEl>
                                        <p:attrNameLst>
                                          <p:attrName>style.visibility</p:attrName>
                                        </p:attrNameLst>
                                      </p:cBhvr>
                                      <p:to>
                                        <p:strVal val="visible"/>
                                      </p:to>
                                    </p:set>
                                    <p:animEffect filter="fade" transition="in">
                                      <p:cBhvr>
                                        <p:cTn dur="300"/>
                                        <p:tgtEl>
                                          <p:spTgt spid="42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xEl>
                                              <p:pRg end="4" st="4"/>
                                            </p:txEl>
                                          </p:spTgt>
                                        </p:tgtEl>
                                        <p:attrNameLst>
                                          <p:attrName>style.visibility</p:attrName>
                                        </p:attrNameLst>
                                      </p:cBhvr>
                                      <p:to>
                                        <p:strVal val="visible"/>
                                      </p:to>
                                    </p:set>
                                    <p:animEffect filter="fade" transition="in">
                                      <p:cBhvr>
                                        <p:cTn dur="300"/>
                                        <p:tgtEl>
                                          <p:spTgt spid="42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xEl>
                                              <p:pRg end="5" st="5"/>
                                            </p:txEl>
                                          </p:spTgt>
                                        </p:tgtEl>
                                        <p:attrNameLst>
                                          <p:attrName>style.visibility</p:attrName>
                                        </p:attrNameLst>
                                      </p:cBhvr>
                                      <p:to>
                                        <p:strVal val="visible"/>
                                      </p:to>
                                    </p:set>
                                    <p:animEffect filter="fade" transition="in">
                                      <p:cBhvr>
                                        <p:cTn dur="300"/>
                                        <p:tgtEl>
                                          <p:spTgt spid="42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xEl>
                                              <p:pRg end="6" st="6"/>
                                            </p:txEl>
                                          </p:spTgt>
                                        </p:tgtEl>
                                        <p:attrNameLst>
                                          <p:attrName>style.visibility</p:attrName>
                                        </p:attrNameLst>
                                      </p:cBhvr>
                                      <p:to>
                                        <p:strVal val="visible"/>
                                      </p:to>
                                    </p:set>
                                    <p:animEffect filter="fade" transition="in">
                                      <p:cBhvr>
                                        <p:cTn dur="300"/>
                                        <p:tgtEl>
                                          <p:spTgt spid="42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xEl>
                                              <p:pRg end="7" st="7"/>
                                            </p:txEl>
                                          </p:spTgt>
                                        </p:tgtEl>
                                        <p:attrNameLst>
                                          <p:attrName>style.visibility</p:attrName>
                                        </p:attrNameLst>
                                      </p:cBhvr>
                                      <p:to>
                                        <p:strVal val="visible"/>
                                      </p:to>
                                    </p:set>
                                    <p:animEffect filter="fade" transition="in">
                                      <p:cBhvr>
                                        <p:cTn dur="300"/>
                                        <p:tgtEl>
                                          <p:spTgt spid="423">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e67bc87583_3_61"/>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CRISP-DM Phases- Evaluation</a:t>
            </a:r>
            <a:endParaRPr sz="2400">
              <a:solidFill>
                <a:schemeClr val="dk1"/>
              </a:solidFill>
              <a:latin typeface="Montserrat ExtraBold"/>
              <a:ea typeface="Montserrat ExtraBold"/>
              <a:cs typeface="Montserrat ExtraBold"/>
              <a:sym typeface="Montserrat ExtraBold"/>
            </a:endParaRPr>
          </a:p>
        </p:txBody>
      </p:sp>
      <p:sp>
        <p:nvSpPr>
          <p:cNvPr id="430" name="Google Shape;430;ge67bc87583_3_61"/>
          <p:cNvSpPr txBox="1"/>
          <p:nvPr>
            <p:ph idx="1" type="body"/>
          </p:nvPr>
        </p:nvSpPr>
        <p:spPr>
          <a:xfrm>
            <a:off x="403575" y="1003050"/>
            <a:ext cx="8081400" cy="31374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Evaluate results</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Do the models meet the business criteria?</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Which one should we approve for the business?</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Review process</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Review the work accomplished</a:t>
            </a:r>
            <a:endParaRPr sz="1700">
              <a:solidFill>
                <a:schemeClr val="dk1"/>
              </a:solidFill>
              <a:latin typeface="Montserrat Medium"/>
              <a:ea typeface="Montserrat Medium"/>
              <a:cs typeface="Montserrat Medium"/>
              <a:sym typeface="Montserrat Medium"/>
            </a:endParaRPr>
          </a:p>
          <a:p>
            <a:pPr indent="-336550" lvl="2" marL="13716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Was anything overlooked?</a:t>
            </a:r>
            <a:endParaRPr sz="1700">
              <a:solidFill>
                <a:schemeClr val="dk1"/>
              </a:solidFill>
              <a:latin typeface="Montserrat Medium"/>
              <a:ea typeface="Montserrat Medium"/>
              <a:cs typeface="Montserrat Medium"/>
              <a:sym typeface="Montserrat Medium"/>
            </a:endParaRPr>
          </a:p>
          <a:p>
            <a:pPr indent="-336550" lvl="2" marL="13716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Were all steps properly executed?</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Summarize findings and correct anything if needed.</a:t>
            </a:r>
            <a:endParaRPr sz="1700">
              <a:solidFill>
                <a:schemeClr val="dk1"/>
              </a:solidFill>
              <a:latin typeface="Montserrat Medium"/>
              <a:ea typeface="Montserrat Medium"/>
              <a:cs typeface="Montserrat Medium"/>
              <a:sym typeface="Montserrat Medium"/>
            </a:endParaRPr>
          </a:p>
        </p:txBody>
      </p:sp>
      <p:cxnSp>
        <p:nvCxnSpPr>
          <p:cNvPr id="431" name="Google Shape;431;ge67bc87583_3_61"/>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xEl>
                                              <p:pRg end="0" st="0"/>
                                            </p:txEl>
                                          </p:spTgt>
                                        </p:tgtEl>
                                        <p:attrNameLst>
                                          <p:attrName>style.visibility</p:attrName>
                                        </p:attrNameLst>
                                      </p:cBhvr>
                                      <p:to>
                                        <p:strVal val="visible"/>
                                      </p:to>
                                    </p:set>
                                    <p:animEffect filter="fade" transition="in">
                                      <p:cBhvr>
                                        <p:cTn dur="300"/>
                                        <p:tgtEl>
                                          <p:spTgt spid="4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xEl>
                                              <p:pRg end="1" st="1"/>
                                            </p:txEl>
                                          </p:spTgt>
                                        </p:tgtEl>
                                        <p:attrNameLst>
                                          <p:attrName>style.visibility</p:attrName>
                                        </p:attrNameLst>
                                      </p:cBhvr>
                                      <p:to>
                                        <p:strVal val="visible"/>
                                      </p:to>
                                    </p:set>
                                    <p:animEffect filter="fade" transition="in">
                                      <p:cBhvr>
                                        <p:cTn dur="300"/>
                                        <p:tgtEl>
                                          <p:spTgt spid="4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xEl>
                                              <p:pRg end="2" st="2"/>
                                            </p:txEl>
                                          </p:spTgt>
                                        </p:tgtEl>
                                        <p:attrNameLst>
                                          <p:attrName>style.visibility</p:attrName>
                                        </p:attrNameLst>
                                      </p:cBhvr>
                                      <p:to>
                                        <p:strVal val="visible"/>
                                      </p:to>
                                    </p:set>
                                    <p:animEffect filter="fade" transition="in">
                                      <p:cBhvr>
                                        <p:cTn dur="300"/>
                                        <p:tgtEl>
                                          <p:spTgt spid="4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xEl>
                                              <p:pRg end="3" st="3"/>
                                            </p:txEl>
                                          </p:spTgt>
                                        </p:tgtEl>
                                        <p:attrNameLst>
                                          <p:attrName>style.visibility</p:attrName>
                                        </p:attrNameLst>
                                      </p:cBhvr>
                                      <p:to>
                                        <p:strVal val="visible"/>
                                      </p:to>
                                    </p:set>
                                    <p:animEffect filter="fade" transition="in">
                                      <p:cBhvr>
                                        <p:cTn dur="300"/>
                                        <p:tgtEl>
                                          <p:spTgt spid="43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xEl>
                                              <p:pRg end="4" st="4"/>
                                            </p:txEl>
                                          </p:spTgt>
                                        </p:tgtEl>
                                        <p:attrNameLst>
                                          <p:attrName>style.visibility</p:attrName>
                                        </p:attrNameLst>
                                      </p:cBhvr>
                                      <p:to>
                                        <p:strVal val="visible"/>
                                      </p:to>
                                    </p:set>
                                    <p:animEffect filter="fade" transition="in">
                                      <p:cBhvr>
                                        <p:cTn dur="300"/>
                                        <p:tgtEl>
                                          <p:spTgt spid="43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xEl>
                                              <p:pRg end="5" st="5"/>
                                            </p:txEl>
                                          </p:spTgt>
                                        </p:tgtEl>
                                        <p:attrNameLst>
                                          <p:attrName>style.visibility</p:attrName>
                                        </p:attrNameLst>
                                      </p:cBhvr>
                                      <p:to>
                                        <p:strVal val="visible"/>
                                      </p:to>
                                    </p:set>
                                    <p:animEffect filter="fade" transition="in">
                                      <p:cBhvr>
                                        <p:cTn dur="300"/>
                                        <p:tgtEl>
                                          <p:spTgt spid="43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xEl>
                                              <p:pRg end="6" st="6"/>
                                            </p:txEl>
                                          </p:spTgt>
                                        </p:tgtEl>
                                        <p:attrNameLst>
                                          <p:attrName>style.visibility</p:attrName>
                                        </p:attrNameLst>
                                      </p:cBhvr>
                                      <p:to>
                                        <p:strVal val="visible"/>
                                      </p:to>
                                    </p:set>
                                    <p:animEffect filter="fade" transition="in">
                                      <p:cBhvr>
                                        <p:cTn dur="300"/>
                                        <p:tgtEl>
                                          <p:spTgt spid="43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xEl>
                                              <p:pRg end="7" st="7"/>
                                            </p:txEl>
                                          </p:spTgt>
                                        </p:tgtEl>
                                        <p:attrNameLst>
                                          <p:attrName>style.visibility</p:attrName>
                                        </p:attrNameLst>
                                      </p:cBhvr>
                                      <p:to>
                                        <p:strVal val="visible"/>
                                      </p:to>
                                    </p:set>
                                    <p:animEffect filter="fade" transition="in">
                                      <p:cBhvr>
                                        <p:cTn dur="300"/>
                                        <p:tgtEl>
                                          <p:spTgt spid="430">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e67bc87583_3_67"/>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CRISP-DM Phases- Evaluation</a:t>
            </a:r>
            <a:endParaRPr sz="2400">
              <a:solidFill>
                <a:schemeClr val="dk1"/>
              </a:solidFill>
              <a:latin typeface="Montserrat ExtraBold"/>
              <a:ea typeface="Montserrat ExtraBold"/>
              <a:cs typeface="Montserrat ExtraBold"/>
              <a:sym typeface="Montserrat ExtraBold"/>
            </a:endParaRPr>
          </a:p>
        </p:txBody>
      </p:sp>
      <p:sp>
        <p:nvSpPr>
          <p:cNvPr id="437" name="Google Shape;437;ge67bc87583_3_67"/>
          <p:cNvSpPr txBox="1"/>
          <p:nvPr>
            <p:ph idx="1" type="body"/>
          </p:nvPr>
        </p:nvSpPr>
        <p:spPr>
          <a:xfrm>
            <a:off x="403575" y="1150775"/>
            <a:ext cx="8081400" cy="31374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Determine next steps</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Determine whether to proceed to deployment </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Iterate further</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Initiate new projects</a:t>
            </a:r>
            <a:endParaRPr sz="1700">
              <a:solidFill>
                <a:schemeClr val="dk1"/>
              </a:solidFill>
              <a:latin typeface="Montserrat Medium"/>
              <a:ea typeface="Montserrat Medium"/>
              <a:cs typeface="Montserrat Medium"/>
              <a:sym typeface="Montserrat Medium"/>
            </a:endParaRPr>
          </a:p>
        </p:txBody>
      </p:sp>
      <p:cxnSp>
        <p:nvCxnSpPr>
          <p:cNvPr id="438" name="Google Shape;438;ge67bc87583_3_67"/>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xEl>
                                              <p:pRg end="0" st="0"/>
                                            </p:txEl>
                                          </p:spTgt>
                                        </p:tgtEl>
                                        <p:attrNameLst>
                                          <p:attrName>style.visibility</p:attrName>
                                        </p:attrNameLst>
                                      </p:cBhvr>
                                      <p:to>
                                        <p:strVal val="visible"/>
                                      </p:to>
                                    </p:set>
                                    <p:animEffect filter="fade" transition="in">
                                      <p:cBhvr>
                                        <p:cTn dur="300"/>
                                        <p:tgtEl>
                                          <p:spTgt spid="4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xEl>
                                              <p:pRg end="1" st="1"/>
                                            </p:txEl>
                                          </p:spTgt>
                                        </p:tgtEl>
                                        <p:attrNameLst>
                                          <p:attrName>style.visibility</p:attrName>
                                        </p:attrNameLst>
                                      </p:cBhvr>
                                      <p:to>
                                        <p:strVal val="visible"/>
                                      </p:to>
                                    </p:set>
                                    <p:animEffect filter="fade" transition="in">
                                      <p:cBhvr>
                                        <p:cTn dur="300"/>
                                        <p:tgtEl>
                                          <p:spTgt spid="4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xEl>
                                              <p:pRg end="2" st="2"/>
                                            </p:txEl>
                                          </p:spTgt>
                                        </p:tgtEl>
                                        <p:attrNameLst>
                                          <p:attrName>style.visibility</p:attrName>
                                        </p:attrNameLst>
                                      </p:cBhvr>
                                      <p:to>
                                        <p:strVal val="visible"/>
                                      </p:to>
                                    </p:set>
                                    <p:animEffect filter="fade" transition="in">
                                      <p:cBhvr>
                                        <p:cTn dur="300"/>
                                        <p:tgtEl>
                                          <p:spTgt spid="4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xEl>
                                              <p:pRg end="3" st="3"/>
                                            </p:txEl>
                                          </p:spTgt>
                                        </p:tgtEl>
                                        <p:attrNameLst>
                                          <p:attrName>style.visibility</p:attrName>
                                        </p:attrNameLst>
                                      </p:cBhvr>
                                      <p:to>
                                        <p:strVal val="visible"/>
                                      </p:to>
                                    </p:set>
                                    <p:animEffect filter="fade" transition="in">
                                      <p:cBhvr>
                                        <p:cTn dur="300"/>
                                        <p:tgtEl>
                                          <p:spTgt spid="43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ge660f3b780_0_6"/>
          <p:cNvSpPr txBox="1"/>
          <p:nvPr>
            <p:ph idx="1" type="body"/>
          </p:nvPr>
        </p:nvSpPr>
        <p:spPr>
          <a:xfrm>
            <a:off x="311700" y="1521625"/>
            <a:ext cx="8428800" cy="14790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None/>
            </a:pPr>
            <a:r>
              <a:rPr lang="en-GB" sz="3000">
                <a:solidFill>
                  <a:schemeClr val="dk1"/>
                </a:solidFill>
                <a:latin typeface="Montserrat ExtraBold"/>
                <a:ea typeface="Montserrat ExtraBold"/>
                <a:cs typeface="Montserrat ExtraBold"/>
                <a:sym typeface="Montserrat ExtraBold"/>
              </a:rPr>
              <a:t>S01L02. Why is data mining necessary?</a:t>
            </a:r>
            <a:endParaRPr sz="3000">
              <a:solidFill>
                <a:schemeClr val="dk1"/>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xEl>
                                              <p:pRg end="0" st="0"/>
                                            </p:txEl>
                                          </p:spTgt>
                                        </p:tgtEl>
                                        <p:attrNameLst>
                                          <p:attrName>style.visibility</p:attrName>
                                        </p:attrNameLst>
                                      </p:cBhvr>
                                      <p:to>
                                        <p:strVal val="visible"/>
                                      </p:to>
                                    </p:set>
                                    <p:animEffect filter="fade" transition="in">
                                      <p:cBhvr>
                                        <p:cTn dur="300"/>
                                        <p:tgtEl>
                                          <p:spTgt spid="7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e67bc87583_3_73"/>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CRISP-DM Phases- Deployment</a:t>
            </a:r>
            <a:endParaRPr sz="2400">
              <a:solidFill>
                <a:schemeClr val="dk1"/>
              </a:solidFill>
              <a:latin typeface="Montserrat ExtraBold"/>
              <a:ea typeface="Montserrat ExtraBold"/>
              <a:cs typeface="Montserrat ExtraBold"/>
              <a:sym typeface="Montserrat ExtraBold"/>
            </a:endParaRPr>
          </a:p>
        </p:txBody>
      </p:sp>
      <p:sp>
        <p:nvSpPr>
          <p:cNvPr id="444" name="Google Shape;444;ge67bc87583_3_73"/>
          <p:cNvSpPr txBox="1"/>
          <p:nvPr>
            <p:ph idx="1" type="body"/>
          </p:nvPr>
        </p:nvSpPr>
        <p:spPr>
          <a:xfrm>
            <a:off x="403575" y="964400"/>
            <a:ext cx="8661900" cy="3190800"/>
          </a:xfrm>
          <a:prstGeom prst="rect">
            <a:avLst/>
          </a:prstGeom>
          <a:noFill/>
          <a:ln>
            <a:noFill/>
          </a:ln>
        </p:spPr>
        <p:txBody>
          <a:bodyPr anchorCtr="0" anchor="t" bIns="68575" lIns="68575" spcFirstLastPara="1" rIns="68575" wrap="square" tIns="68575">
            <a:noAutofit/>
          </a:bodyPr>
          <a:lstStyle/>
          <a:p>
            <a:pPr indent="-336550" lvl="0" marL="457200" rtl="0" algn="l">
              <a:lnSpc>
                <a:spcPct val="145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Plan Deployment</a:t>
            </a:r>
            <a:endParaRPr sz="1700">
              <a:solidFill>
                <a:schemeClr val="dk1"/>
              </a:solidFill>
              <a:latin typeface="Montserrat Medium"/>
              <a:ea typeface="Montserrat Medium"/>
              <a:cs typeface="Montserrat Medium"/>
              <a:sym typeface="Montserrat Medium"/>
            </a:endParaRPr>
          </a:p>
          <a:p>
            <a:pPr indent="-336550" lvl="1" marL="914400" rtl="0" algn="l">
              <a:lnSpc>
                <a:spcPct val="145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Develop and document a plan for deploying the model</a:t>
            </a:r>
            <a:endParaRPr sz="1700">
              <a:solidFill>
                <a:schemeClr val="dk1"/>
              </a:solidFill>
              <a:latin typeface="Montserrat Medium"/>
              <a:ea typeface="Montserrat Medium"/>
              <a:cs typeface="Montserrat Medium"/>
              <a:sym typeface="Montserrat Medium"/>
            </a:endParaRPr>
          </a:p>
          <a:p>
            <a:pPr indent="-336550" lvl="0" marL="457200" rtl="0" algn="l">
              <a:lnSpc>
                <a:spcPct val="145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Plan monitoring and maintenance</a:t>
            </a:r>
            <a:endParaRPr sz="1700">
              <a:solidFill>
                <a:schemeClr val="dk1"/>
              </a:solidFill>
              <a:latin typeface="Montserrat Medium"/>
              <a:ea typeface="Montserrat Medium"/>
              <a:cs typeface="Montserrat Medium"/>
              <a:sym typeface="Montserrat Medium"/>
            </a:endParaRPr>
          </a:p>
          <a:p>
            <a:pPr indent="-336550" lvl="1" marL="914400" rtl="0" algn="l">
              <a:lnSpc>
                <a:spcPct val="145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To avoid issues during operational phase of a model</a:t>
            </a:r>
            <a:endParaRPr sz="1700">
              <a:solidFill>
                <a:schemeClr val="dk1"/>
              </a:solidFill>
              <a:latin typeface="Montserrat Medium"/>
              <a:ea typeface="Montserrat Medium"/>
              <a:cs typeface="Montserrat Medium"/>
              <a:sym typeface="Montserrat Medium"/>
            </a:endParaRPr>
          </a:p>
          <a:p>
            <a:pPr indent="-336550" lvl="0" marL="457200" rtl="0" algn="l">
              <a:lnSpc>
                <a:spcPct val="145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Produce final report</a:t>
            </a:r>
            <a:endParaRPr sz="1700">
              <a:solidFill>
                <a:schemeClr val="dk1"/>
              </a:solidFill>
              <a:latin typeface="Montserrat Medium"/>
              <a:ea typeface="Montserrat Medium"/>
              <a:cs typeface="Montserrat Medium"/>
              <a:sym typeface="Montserrat Medium"/>
            </a:endParaRPr>
          </a:p>
          <a:p>
            <a:pPr indent="-336550" lvl="1" marL="914400" rtl="0" algn="l">
              <a:lnSpc>
                <a:spcPct val="145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Document a summary of the project</a:t>
            </a:r>
            <a:endParaRPr sz="1700">
              <a:solidFill>
                <a:schemeClr val="dk1"/>
              </a:solidFill>
              <a:latin typeface="Montserrat Medium"/>
              <a:ea typeface="Montserrat Medium"/>
              <a:cs typeface="Montserrat Medium"/>
              <a:sym typeface="Montserrat Medium"/>
            </a:endParaRPr>
          </a:p>
          <a:p>
            <a:pPr indent="-336550" lvl="0" marL="457200" rtl="0" algn="l">
              <a:lnSpc>
                <a:spcPct val="145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Review product</a:t>
            </a:r>
            <a:endParaRPr sz="1700">
              <a:solidFill>
                <a:schemeClr val="dk1"/>
              </a:solidFill>
              <a:latin typeface="Montserrat Medium"/>
              <a:ea typeface="Montserrat Medium"/>
              <a:cs typeface="Montserrat Medium"/>
              <a:sym typeface="Montserrat Medium"/>
            </a:endParaRPr>
          </a:p>
          <a:p>
            <a:pPr indent="-336550" lvl="1" marL="914400" rtl="0" algn="l">
              <a:lnSpc>
                <a:spcPct val="145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Retrospective about what went well, what could have been better and how to improve.</a:t>
            </a:r>
            <a:endParaRPr sz="1700">
              <a:solidFill>
                <a:schemeClr val="dk1"/>
              </a:solidFill>
              <a:latin typeface="Montserrat Medium"/>
              <a:ea typeface="Montserrat Medium"/>
              <a:cs typeface="Montserrat Medium"/>
              <a:sym typeface="Montserrat Medium"/>
            </a:endParaRPr>
          </a:p>
        </p:txBody>
      </p:sp>
      <p:cxnSp>
        <p:nvCxnSpPr>
          <p:cNvPr id="445" name="Google Shape;445;ge67bc87583_3_73"/>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xEl>
                                              <p:pRg end="0" st="0"/>
                                            </p:txEl>
                                          </p:spTgt>
                                        </p:tgtEl>
                                        <p:attrNameLst>
                                          <p:attrName>style.visibility</p:attrName>
                                        </p:attrNameLst>
                                      </p:cBhvr>
                                      <p:to>
                                        <p:strVal val="visible"/>
                                      </p:to>
                                    </p:set>
                                    <p:animEffect filter="fade" transition="in">
                                      <p:cBhvr>
                                        <p:cTn dur="300"/>
                                        <p:tgtEl>
                                          <p:spTgt spid="4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xEl>
                                              <p:pRg end="1" st="1"/>
                                            </p:txEl>
                                          </p:spTgt>
                                        </p:tgtEl>
                                        <p:attrNameLst>
                                          <p:attrName>style.visibility</p:attrName>
                                        </p:attrNameLst>
                                      </p:cBhvr>
                                      <p:to>
                                        <p:strVal val="visible"/>
                                      </p:to>
                                    </p:set>
                                    <p:animEffect filter="fade" transition="in">
                                      <p:cBhvr>
                                        <p:cTn dur="300"/>
                                        <p:tgtEl>
                                          <p:spTgt spid="4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xEl>
                                              <p:pRg end="2" st="2"/>
                                            </p:txEl>
                                          </p:spTgt>
                                        </p:tgtEl>
                                        <p:attrNameLst>
                                          <p:attrName>style.visibility</p:attrName>
                                        </p:attrNameLst>
                                      </p:cBhvr>
                                      <p:to>
                                        <p:strVal val="visible"/>
                                      </p:to>
                                    </p:set>
                                    <p:animEffect filter="fade" transition="in">
                                      <p:cBhvr>
                                        <p:cTn dur="300"/>
                                        <p:tgtEl>
                                          <p:spTgt spid="4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xEl>
                                              <p:pRg end="3" st="3"/>
                                            </p:txEl>
                                          </p:spTgt>
                                        </p:tgtEl>
                                        <p:attrNameLst>
                                          <p:attrName>style.visibility</p:attrName>
                                        </p:attrNameLst>
                                      </p:cBhvr>
                                      <p:to>
                                        <p:strVal val="visible"/>
                                      </p:to>
                                    </p:set>
                                    <p:animEffect filter="fade" transition="in">
                                      <p:cBhvr>
                                        <p:cTn dur="300"/>
                                        <p:tgtEl>
                                          <p:spTgt spid="4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xEl>
                                              <p:pRg end="4" st="4"/>
                                            </p:txEl>
                                          </p:spTgt>
                                        </p:tgtEl>
                                        <p:attrNameLst>
                                          <p:attrName>style.visibility</p:attrName>
                                        </p:attrNameLst>
                                      </p:cBhvr>
                                      <p:to>
                                        <p:strVal val="visible"/>
                                      </p:to>
                                    </p:set>
                                    <p:animEffect filter="fade" transition="in">
                                      <p:cBhvr>
                                        <p:cTn dur="300"/>
                                        <p:tgtEl>
                                          <p:spTgt spid="44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xEl>
                                              <p:pRg end="5" st="5"/>
                                            </p:txEl>
                                          </p:spTgt>
                                        </p:tgtEl>
                                        <p:attrNameLst>
                                          <p:attrName>style.visibility</p:attrName>
                                        </p:attrNameLst>
                                      </p:cBhvr>
                                      <p:to>
                                        <p:strVal val="visible"/>
                                      </p:to>
                                    </p:set>
                                    <p:animEffect filter="fade" transition="in">
                                      <p:cBhvr>
                                        <p:cTn dur="300"/>
                                        <p:tgtEl>
                                          <p:spTgt spid="44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xEl>
                                              <p:pRg end="6" st="6"/>
                                            </p:txEl>
                                          </p:spTgt>
                                        </p:tgtEl>
                                        <p:attrNameLst>
                                          <p:attrName>style.visibility</p:attrName>
                                        </p:attrNameLst>
                                      </p:cBhvr>
                                      <p:to>
                                        <p:strVal val="visible"/>
                                      </p:to>
                                    </p:set>
                                    <p:animEffect filter="fade" transition="in">
                                      <p:cBhvr>
                                        <p:cTn dur="300"/>
                                        <p:tgtEl>
                                          <p:spTgt spid="44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xEl>
                                              <p:pRg end="7" st="7"/>
                                            </p:txEl>
                                          </p:spTgt>
                                        </p:tgtEl>
                                        <p:attrNameLst>
                                          <p:attrName>style.visibility</p:attrName>
                                        </p:attrNameLst>
                                      </p:cBhvr>
                                      <p:to>
                                        <p:strVal val="visible"/>
                                      </p:to>
                                    </p:set>
                                    <p:animEffect filter="fade" transition="in">
                                      <p:cBhvr>
                                        <p:cTn dur="300"/>
                                        <p:tgtEl>
                                          <p:spTgt spid="444">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e67bc87583_3_79"/>
          <p:cNvSpPr txBox="1"/>
          <p:nvPr>
            <p:ph idx="1" type="body"/>
          </p:nvPr>
        </p:nvSpPr>
        <p:spPr>
          <a:xfrm>
            <a:off x="311700" y="1521625"/>
            <a:ext cx="8428800" cy="14790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None/>
            </a:pPr>
            <a:r>
              <a:rPr lang="en-GB" sz="2400">
                <a:solidFill>
                  <a:schemeClr val="dk1"/>
                </a:solidFill>
                <a:latin typeface="Montserrat ExtraBold"/>
                <a:ea typeface="Montserrat ExtraBold"/>
                <a:cs typeface="Montserrat ExtraBold"/>
                <a:sym typeface="Montserrat ExtraBold"/>
              </a:rPr>
              <a:t>C01S02L08. Pros and Cons of CRISP-DM</a:t>
            </a:r>
            <a:endParaRPr sz="2400">
              <a:solidFill>
                <a:schemeClr val="dk1"/>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xEl>
                                              <p:pRg end="0" st="0"/>
                                            </p:txEl>
                                          </p:spTgt>
                                        </p:tgtEl>
                                        <p:attrNameLst>
                                          <p:attrName>style.visibility</p:attrName>
                                        </p:attrNameLst>
                                      </p:cBhvr>
                                      <p:to>
                                        <p:strVal val="visible"/>
                                      </p:to>
                                    </p:set>
                                    <p:animEffect filter="fade" transition="in">
                                      <p:cBhvr>
                                        <p:cTn dur="300"/>
                                        <p:tgtEl>
                                          <p:spTgt spid="450">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e67bc87583_3_83"/>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Advantages of </a:t>
            </a:r>
            <a:r>
              <a:rPr lang="en-GB" sz="2400">
                <a:solidFill>
                  <a:schemeClr val="dk1"/>
                </a:solidFill>
                <a:latin typeface="Montserrat ExtraBold"/>
                <a:ea typeface="Montserrat ExtraBold"/>
                <a:cs typeface="Montserrat ExtraBold"/>
                <a:sym typeface="Montserrat ExtraBold"/>
              </a:rPr>
              <a:t>CRISP-DM</a:t>
            </a:r>
            <a:endParaRPr sz="2400">
              <a:solidFill>
                <a:schemeClr val="dk1"/>
              </a:solidFill>
              <a:latin typeface="Montserrat ExtraBold"/>
              <a:ea typeface="Montserrat ExtraBold"/>
              <a:cs typeface="Montserrat ExtraBold"/>
              <a:sym typeface="Montserrat ExtraBold"/>
            </a:endParaRPr>
          </a:p>
        </p:txBody>
      </p:sp>
      <p:sp>
        <p:nvSpPr>
          <p:cNvPr id="456" name="Google Shape;456;ge67bc87583_3_83"/>
          <p:cNvSpPr txBox="1"/>
          <p:nvPr>
            <p:ph idx="1" type="body"/>
          </p:nvPr>
        </p:nvSpPr>
        <p:spPr>
          <a:xfrm>
            <a:off x="403575" y="1017725"/>
            <a:ext cx="8081400" cy="31374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Generalizable</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Provides strong guidance for most of advanced data science activities.</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Common sense</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Adoptable</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Implemented without much training, organizational role changes </a:t>
            </a:r>
            <a:endParaRPr sz="1700">
              <a:solidFill>
                <a:schemeClr val="dk1"/>
              </a:solidFill>
              <a:latin typeface="Montserrat Medium"/>
              <a:ea typeface="Montserrat Medium"/>
              <a:cs typeface="Montserrat Medium"/>
              <a:sym typeface="Montserrat Medium"/>
            </a:endParaRPr>
          </a:p>
        </p:txBody>
      </p:sp>
      <p:cxnSp>
        <p:nvCxnSpPr>
          <p:cNvPr id="457" name="Google Shape;457;ge67bc87583_3_83"/>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0" st="0"/>
                                            </p:txEl>
                                          </p:spTgt>
                                        </p:tgtEl>
                                        <p:attrNameLst>
                                          <p:attrName>style.visibility</p:attrName>
                                        </p:attrNameLst>
                                      </p:cBhvr>
                                      <p:to>
                                        <p:strVal val="visible"/>
                                      </p:to>
                                    </p:set>
                                    <p:animEffect filter="fade" transition="in">
                                      <p:cBhvr>
                                        <p:cTn dur="300"/>
                                        <p:tgtEl>
                                          <p:spTgt spid="4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1" st="1"/>
                                            </p:txEl>
                                          </p:spTgt>
                                        </p:tgtEl>
                                        <p:attrNameLst>
                                          <p:attrName>style.visibility</p:attrName>
                                        </p:attrNameLst>
                                      </p:cBhvr>
                                      <p:to>
                                        <p:strVal val="visible"/>
                                      </p:to>
                                    </p:set>
                                    <p:animEffect filter="fade" transition="in">
                                      <p:cBhvr>
                                        <p:cTn dur="300"/>
                                        <p:tgtEl>
                                          <p:spTgt spid="4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2" st="2"/>
                                            </p:txEl>
                                          </p:spTgt>
                                        </p:tgtEl>
                                        <p:attrNameLst>
                                          <p:attrName>style.visibility</p:attrName>
                                        </p:attrNameLst>
                                      </p:cBhvr>
                                      <p:to>
                                        <p:strVal val="visible"/>
                                      </p:to>
                                    </p:set>
                                    <p:animEffect filter="fade" transition="in">
                                      <p:cBhvr>
                                        <p:cTn dur="300"/>
                                        <p:tgtEl>
                                          <p:spTgt spid="4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3" st="3"/>
                                            </p:txEl>
                                          </p:spTgt>
                                        </p:tgtEl>
                                        <p:attrNameLst>
                                          <p:attrName>style.visibility</p:attrName>
                                        </p:attrNameLst>
                                      </p:cBhvr>
                                      <p:to>
                                        <p:strVal val="visible"/>
                                      </p:to>
                                    </p:set>
                                    <p:animEffect filter="fade" transition="in">
                                      <p:cBhvr>
                                        <p:cTn dur="300"/>
                                        <p:tgtEl>
                                          <p:spTgt spid="4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4" st="4"/>
                                            </p:txEl>
                                          </p:spTgt>
                                        </p:tgtEl>
                                        <p:attrNameLst>
                                          <p:attrName>style.visibility</p:attrName>
                                        </p:attrNameLst>
                                      </p:cBhvr>
                                      <p:to>
                                        <p:strVal val="visible"/>
                                      </p:to>
                                    </p:set>
                                    <p:animEffect filter="fade" transition="in">
                                      <p:cBhvr>
                                        <p:cTn dur="300"/>
                                        <p:tgtEl>
                                          <p:spTgt spid="45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e67bc87583_3_89"/>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Advantages of CRISP-DM</a:t>
            </a:r>
            <a:endParaRPr sz="2400">
              <a:solidFill>
                <a:schemeClr val="dk1"/>
              </a:solidFill>
              <a:latin typeface="Montserrat ExtraBold"/>
              <a:ea typeface="Montserrat ExtraBold"/>
              <a:cs typeface="Montserrat ExtraBold"/>
              <a:sym typeface="Montserrat ExtraBold"/>
            </a:endParaRPr>
          </a:p>
        </p:txBody>
      </p:sp>
      <p:sp>
        <p:nvSpPr>
          <p:cNvPr id="463" name="Google Shape;463;ge67bc87583_3_89"/>
          <p:cNvSpPr txBox="1"/>
          <p:nvPr>
            <p:ph idx="1" type="body"/>
          </p:nvPr>
        </p:nvSpPr>
        <p:spPr>
          <a:xfrm>
            <a:off x="403575" y="1017725"/>
            <a:ext cx="8081400" cy="31374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Right start</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Initial focus on business understanding is helpful</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Aligns technical work with business needs </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Strong finish</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Deployment likewise addresses important considerations to close out the project and transition to maintenance and operations.</a:t>
            </a:r>
            <a:endParaRPr sz="1700">
              <a:solidFill>
                <a:schemeClr val="dk1"/>
              </a:solidFill>
              <a:latin typeface="Montserrat Medium"/>
              <a:ea typeface="Montserrat Medium"/>
              <a:cs typeface="Montserrat Medium"/>
              <a:sym typeface="Montserrat Medium"/>
            </a:endParaRPr>
          </a:p>
        </p:txBody>
      </p:sp>
      <p:cxnSp>
        <p:nvCxnSpPr>
          <p:cNvPr id="464" name="Google Shape;464;ge67bc87583_3_89"/>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xEl>
                                              <p:pRg end="0" st="0"/>
                                            </p:txEl>
                                          </p:spTgt>
                                        </p:tgtEl>
                                        <p:attrNameLst>
                                          <p:attrName>style.visibility</p:attrName>
                                        </p:attrNameLst>
                                      </p:cBhvr>
                                      <p:to>
                                        <p:strVal val="visible"/>
                                      </p:to>
                                    </p:set>
                                    <p:animEffect filter="fade" transition="in">
                                      <p:cBhvr>
                                        <p:cTn dur="300"/>
                                        <p:tgtEl>
                                          <p:spTgt spid="4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xEl>
                                              <p:pRg end="1" st="1"/>
                                            </p:txEl>
                                          </p:spTgt>
                                        </p:tgtEl>
                                        <p:attrNameLst>
                                          <p:attrName>style.visibility</p:attrName>
                                        </p:attrNameLst>
                                      </p:cBhvr>
                                      <p:to>
                                        <p:strVal val="visible"/>
                                      </p:to>
                                    </p:set>
                                    <p:animEffect filter="fade" transition="in">
                                      <p:cBhvr>
                                        <p:cTn dur="300"/>
                                        <p:tgtEl>
                                          <p:spTgt spid="4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xEl>
                                              <p:pRg end="2" st="2"/>
                                            </p:txEl>
                                          </p:spTgt>
                                        </p:tgtEl>
                                        <p:attrNameLst>
                                          <p:attrName>style.visibility</p:attrName>
                                        </p:attrNameLst>
                                      </p:cBhvr>
                                      <p:to>
                                        <p:strVal val="visible"/>
                                      </p:to>
                                    </p:set>
                                    <p:animEffect filter="fade" transition="in">
                                      <p:cBhvr>
                                        <p:cTn dur="300"/>
                                        <p:tgtEl>
                                          <p:spTgt spid="4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xEl>
                                              <p:pRg end="3" st="3"/>
                                            </p:txEl>
                                          </p:spTgt>
                                        </p:tgtEl>
                                        <p:attrNameLst>
                                          <p:attrName>style.visibility</p:attrName>
                                        </p:attrNameLst>
                                      </p:cBhvr>
                                      <p:to>
                                        <p:strVal val="visible"/>
                                      </p:to>
                                    </p:set>
                                    <p:animEffect filter="fade" transition="in">
                                      <p:cBhvr>
                                        <p:cTn dur="300"/>
                                        <p:tgtEl>
                                          <p:spTgt spid="4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xEl>
                                              <p:pRg end="4" st="4"/>
                                            </p:txEl>
                                          </p:spTgt>
                                        </p:tgtEl>
                                        <p:attrNameLst>
                                          <p:attrName>style.visibility</p:attrName>
                                        </p:attrNameLst>
                                      </p:cBhvr>
                                      <p:to>
                                        <p:strVal val="visible"/>
                                      </p:to>
                                    </p:set>
                                    <p:animEffect filter="fade" transition="in">
                                      <p:cBhvr>
                                        <p:cTn dur="300"/>
                                        <p:tgtEl>
                                          <p:spTgt spid="46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e67bc87583_3_101"/>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Advantages of CRISP-DM</a:t>
            </a:r>
            <a:endParaRPr sz="2400">
              <a:solidFill>
                <a:schemeClr val="dk1"/>
              </a:solidFill>
              <a:latin typeface="Montserrat ExtraBold"/>
              <a:ea typeface="Montserrat ExtraBold"/>
              <a:cs typeface="Montserrat ExtraBold"/>
              <a:sym typeface="Montserrat ExtraBold"/>
            </a:endParaRPr>
          </a:p>
        </p:txBody>
      </p:sp>
      <p:sp>
        <p:nvSpPr>
          <p:cNvPr id="470" name="Google Shape;470;ge67bc87583_3_101"/>
          <p:cNvSpPr txBox="1"/>
          <p:nvPr>
            <p:ph idx="1" type="body"/>
          </p:nvPr>
        </p:nvSpPr>
        <p:spPr>
          <a:xfrm>
            <a:off x="403575" y="1017725"/>
            <a:ext cx="8081400" cy="31374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Flexible</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Flexible to provide many of the benefits of agile principles and practices.</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Project starts with significant unknowns </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Users cycle through each steps</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Gaining deeper understanding of the data and problem</a:t>
            </a:r>
            <a:endParaRPr sz="1700">
              <a:solidFill>
                <a:schemeClr val="dk1"/>
              </a:solidFill>
              <a:latin typeface="Montserrat Medium"/>
              <a:ea typeface="Montserrat Medium"/>
              <a:cs typeface="Montserrat Medium"/>
              <a:sym typeface="Montserrat Medium"/>
            </a:endParaRPr>
          </a:p>
        </p:txBody>
      </p:sp>
      <p:cxnSp>
        <p:nvCxnSpPr>
          <p:cNvPr id="471" name="Google Shape;471;ge67bc87583_3_101"/>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0" st="0"/>
                                            </p:txEl>
                                          </p:spTgt>
                                        </p:tgtEl>
                                        <p:attrNameLst>
                                          <p:attrName>style.visibility</p:attrName>
                                        </p:attrNameLst>
                                      </p:cBhvr>
                                      <p:to>
                                        <p:strVal val="visible"/>
                                      </p:to>
                                    </p:set>
                                    <p:animEffect filter="fade" transition="in">
                                      <p:cBhvr>
                                        <p:cTn dur="300"/>
                                        <p:tgtEl>
                                          <p:spTgt spid="4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1" st="1"/>
                                            </p:txEl>
                                          </p:spTgt>
                                        </p:tgtEl>
                                        <p:attrNameLst>
                                          <p:attrName>style.visibility</p:attrName>
                                        </p:attrNameLst>
                                      </p:cBhvr>
                                      <p:to>
                                        <p:strVal val="visible"/>
                                      </p:to>
                                    </p:set>
                                    <p:animEffect filter="fade" transition="in">
                                      <p:cBhvr>
                                        <p:cTn dur="300"/>
                                        <p:tgtEl>
                                          <p:spTgt spid="4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2" st="2"/>
                                            </p:txEl>
                                          </p:spTgt>
                                        </p:tgtEl>
                                        <p:attrNameLst>
                                          <p:attrName>style.visibility</p:attrName>
                                        </p:attrNameLst>
                                      </p:cBhvr>
                                      <p:to>
                                        <p:strVal val="visible"/>
                                      </p:to>
                                    </p:set>
                                    <p:animEffect filter="fade" transition="in">
                                      <p:cBhvr>
                                        <p:cTn dur="300"/>
                                        <p:tgtEl>
                                          <p:spTgt spid="4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3" st="3"/>
                                            </p:txEl>
                                          </p:spTgt>
                                        </p:tgtEl>
                                        <p:attrNameLst>
                                          <p:attrName>style.visibility</p:attrName>
                                        </p:attrNameLst>
                                      </p:cBhvr>
                                      <p:to>
                                        <p:strVal val="visible"/>
                                      </p:to>
                                    </p:set>
                                    <p:animEffect filter="fade" transition="in">
                                      <p:cBhvr>
                                        <p:cTn dur="300"/>
                                        <p:tgtEl>
                                          <p:spTgt spid="4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4" st="4"/>
                                            </p:txEl>
                                          </p:spTgt>
                                        </p:tgtEl>
                                        <p:attrNameLst>
                                          <p:attrName>style.visibility</p:attrName>
                                        </p:attrNameLst>
                                      </p:cBhvr>
                                      <p:to>
                                        <p:strVal val="visible"/>
                                      </p:to>
                                    </p:set>
                                    <p:animEffect filter="fade" transition="in">
                                      <p:cBhvr>
                                        <p:cTn dur="300"/>
                                        <p:tgtEl>
                                          <p:spTgt spid="47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e67bc87583_3_95"/>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Disa</a:t>
            </a:r>
            <a:r>
              <a:rPr lang="en-GB" sz="2400">
                <a:solidFill>
                  <a:schemeClr val="dk1"/>
                </a:solidFill>
                <a:latin typeface="Montserrat ExtraBold"/>
                <a:ea typeface="Montserrat ExtraBold"/>
                <a:cs typeface="Montserrat ExtraBold"/>
                <a:sym typeface="Montserrat ExtraBold"/>
              </a:rPr>
              <a:t>dvantages of CRISP-DM</a:t>
            </a:r>
            <a:endParaRPr sz="2400">
              <a:solidFill>
                <a:schemeClr val="dk1"/>
              </a:solidFill>
              <a:latin typeface="Montserrat ExtraBold"/>
              <a:ea typeface="Montserrat ExtraBold"/>
              <a:cs typeface="Montserrat ExtraBold"/>
              <a:sym typeface="Montserrat ExtraBold"/>
            </a:endParaRPr>
          </a:p>
        </p:txBody>
      </p:sp>
      <p:sp>
        <p:nvSpPr>
          <p:cNvPr id="477" name="Google Shape;477;ge67bc87583_3_95"/>
          <p:cNvSpPr txBox="1"/>
          <p:nvPr>
            <p:ph idx="1" type="body"/>
          </p:nvPr>
        </p:nvSpPr>
        <p:spPr>
          <a:xfrm>
            <a:off x="403575" y="1017725"/>
            <a:ext cx="8640300" cy="3137400"/>
          </a:xfrm>
          <a:prstGeom prst="rect">
            <a:avLst/>
          </a:prstGeom>
          <a:noFill/>
          <a:ln>
            <a:noFill/>
          </a:ln>
        </p:spPr>
        <p:txBody>
          <a:bodyPr anchorCtr="0" anchor="t" bIns="68575" lIns="68575" spcFirstLastPara="1" rIns="68575" wrap="square" tIns="68575">
            <a:noAutofit/>
          </a:bodyPr>
          <a:lstStyle/>
          <a:p>
            <a:pPr indent="-336550" lvl="0" marL="457200" rtl="0" algn="l">
              <a:lnSpc>
                <a:spcPct val="125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Rigid</a:t>
            </a:r>
            <a:endParaRPr sz="1700">
              <a:solidFill>
                <a:schemeClr val="dk1"/>
              </a:solidFill>
              <a:latin typeface="Montserrat Medium"/>
              <a:ea typeface="Montserrat Medium"/>
              <a:cs typeface="Montserrat Medium"/>
              <a:sym typeface="Montserrat Medium"/>
            </a:endParaRPr>
          </a:p>
          <a:p>
            <a:pPr indent="-336550" lvl="1" marL="914400" rtl="0" algn="l">
              <a:lnSpc>
                <a:spcPct val="125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Always a requirement of moving back and forth between different phases.</a:t>
            </a:r>
            <a:endParaRPr sz="1700">
              <a:solidFill>
                <a:schemeClr val="dk1"/>
              </a:solidFill>
              <a:latin typeface="Montserrat Medium"/>
              <a:ea typeface="Montserrat Medium"/>
              <a:cs typeface="Montserrat Medium"/>
              <a:sym typeface="Montserrat Medium"/>
            </a:endParaRPr>
          </a:p>
          <a:p>
            <a:pPr indent="-336550" lvl="0" marL="457200" rtl="0" algn="l">
              <a:lnSpc>
                <a:spcPct val="125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Documentation heavy</a:t>
            </a:r>
            <a:endParaRPr sz="1700">
              <a:solidFill>
                <a:schemeClr val="dk1"/>
              </a:solidFill>
              <a:latin typeface="Montserrat Medium"/>
              <a:ea typeface="Montserrat Medium"/>
              <a:cs typeface="Montserrat Medium"/>
              <a:sym typeface="Montserrat Medium"/>
            </a:endParaRPr>
          </a:p>
          <a:p>
            <a:pPr indent="-336550" lvl="1" marL="914400" rtl="0" algn="l">
              <a:lnSpc>
                <a:spcPct val="125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CRISP-DM’s documentation unnecessarily slow down team from actually delivering increments</a:t>
            </a:r>
            <a:endParaRPr sz="1700">
              <a:solidFill>
                <a:schemeClr val="dk1"/>
              </a:solidFill>
              <a:latin typeface="Montserrat Medium"/>
              <a:ea typeface="Montserrat Medium"/>
              <a:cs typeface="Montserrat Medium"/>
              <a:sym typeface="Montserrat Medium"/>
            </a:endParaRPr>
          </a:p>
          <a:p>
            <a:pPr indent="-336550" lvl="0" marL="457200" rtl="0" algn="l">
              <a:lnSpc>
                <a:spcPct val="125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Not modern</a:t>
            </a:r>
            <a:endParaRPr sz="1700">
              <a:solidFill>
                <a:schemeClr val="dk1"/>
              </a:solidFill>
              <a:latin typeface="Montserrat Medium"/>
              <a:ea typeface="Montserrat Medium"/>
              <a:cs typeface="Montserrat Medium"/>
              <a:sym typeface="Montserrat Medium"/>
            </a:endParaRPr>
          </a:p>
          <a:p>
            <a:pPr indent="-361950" lvl="1" marL="914400" rtl="0" algn="l">
              <a:lnSpc>
                <a:spcPct val="125000"/>
              </a:lnSpc>
              <a:spcBef>
                <a:spcPts val="0"/>
              </a:spcBef>
              <a:spcAft>
                <a:spcPts val="0"/>
              </a:spcAft>
              <a:buClr>
                <a:schemeClr val="dk1"/>
              </a:buClr>
              <a:buSzPts val="2100"/>
              <a:buFont typeface="Montserrat Medium"/>
              <a:buChar char="○"/>
            </a:pPr>
            <a:r>
              <a:rPr lang="en-GB" sz="1700">
                <a:solidFill>
                  <a:schemeClr val="dk1"/>
                </a:solidFill>
                <a:latin typeface="Montserrat Medium"/>
                <a:ea typeface="Montserrat Medium"/>
                <a:cs typeface="Montserrat Medium"/>
                <a:sym typeface="Montserrat Medium"/>
              </a:rPr>
              <a:t>A process that predates big data, “might not be suitable for Big Data projects.</a:t>
            </a:r>
            <a:endParaRPr sz="1700">
              <a:solidFill>
                <a:schemeClr val="dk1"/>
              </a:solidFill>
              <a:latin typeface="Montserrat Medium"/>
              <a:ea typeface="Montserrat Medium"/>
              <a:cs typeface="Montserrat Medium"/>
              <a:sym typeface="Montserrat Medium"/>
            </a:endParaRPr>
          </a:p>
        </p:txBody>
      </p:sp>
      <p:cxnSp>
        <p:nvCxnSpPr>
          <p:cNvPr id="478" name="Google Shape;478;ge67bc87583_3_95"/>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xEl>
                                              <p:pRg end="0" st="0"/>
                                            </p:txEl>
                                          </p:spTgt>
                                        </p:tgtEl>
                                        <p:attrNameLst>
                                          <p:attrName>style.visibility</p:attrName>
                                        </p:attrNameLst>
                                      </p:cBhvr>
                                      <p:to>
                                        <p:strVal val="visible"/>
                                      </p:to>
                                    </p:set>
                                    <p:animEffect filter="fade" transition="in">
                                      <p:cBhvr>
                                        <p:cTn dur="300"/>
                                        <p:tgtEl>
                                          <p:spTgt spid="4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xEl>
                                              <p:pRg end="1" st="1"/>
                                            </p:txEl>
                                          </p:spTgt>
                                        </p:tgtEl>
                                        <p:attrNameLst>
                                          <p:attrName>style.visibility</p:attrName>
                                        </p:attrNameLst>
                                      </p:cBhvr>
                                      <p:to>
                                        <p:strVal val="visible"/>
                                      </p:to>
                                    </p:set>
                                    <p:animEffect filter="fade" transition="in">
                                      <p:cBhvr>
                                        <p:cTn dur="300"/>
                                        <p:tgtEl>
                                          <p:spTgt spid="4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xEl>
                                              <p:pRg end="2" st="2"/>
                                            </p:txEl>
                                          </p:spTgt>
                                        </p:tgtEl>
                                        <p:attrNameLst>
                                          <p:attrName>style.visibility</p:attrName>
                                        </p:attrNameLst>
                                      </p:cBhvr>
                                      <p:to>
                                        <p:strVal val="visible"/>
                                      </p:to>
                                    </p:set>
                                    <p:animEffect filter="fade" transition="in">
                                      <p:cBhvr>
                                        <p:cTn dur="300"/>
                                        <p:tgtEl>
                                          <p:spTgt spid="4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xEl>
                                              <p:pRg end="3" st="3"/>
                                            </p:txEl>
                                          </p:spTgt>
                                        </p:tgtEl>
                                        <p:attrNameLst>
                                          <p:attrName>style.visibility</p:attrName>
                                        </p:attrNameLst>
                                      </p:cBhvr>
                                      <p:to>
                                        <p:strVal val="visible"/>
                                      </p:to>
                                    </p:set>
                                    <p:animEffect filter="fade" transition="in">
                                      <p:cBhvr>
                                        <p:cTn dur="300"/>
                                        <p:tgtEl>
                                          <p:spTgt spid="4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xEl>
                                              <p:pRg end="4" st="4"/>
                                            </p:txEl>
                                          </p:spTgt>
                                        </p:tgtEl>
                                        <p:attrNameLst>
                                          <p:attrName>style.visibility</p:attrName>
                                        </p:attrNameLst>
                                      </p:cBhvr>
                                      <p:to>
                                        <p:strVal val="visible"/>
                                      </p:to>
                                    </p:set>
                                    <p:animEffect filter="fade" transition="in">
                                      <p:cBhvr>
                                        <p:cTn dur="300"/>
                                        <p:tgtEl>
                                          <p:spTgt spid="47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xEl>
                                              <p:pRg end="5" st="5"/>
                                            </p:txEl>
                                          </p:spTgt>
                                        </p:tgtEl>
                                        <p:attrNameLst>
                                          <p:attrName>style.visibility</p:attrName>
                                        </p:attrNameLst>
                                      </p:cBhvr>
                                      <p:to>
                                        <p:strVal val="visible"/>
                                      </p:to>
                                    </p:set>
                                    <p:animEffect filter="fade" transition="in">
                                      <p:cBhvr>
                                        <p:cTn dur="300"/>
                                        <p:tgtEl>
                                          <p:spTgt spid="47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e67bc87583_3_107"/>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Disadvantages of CRISP-DM</a:t>
            </a:r>
            <a:endParaRPr sz="2400">
              <a:solidFill>
                <a:schemeClr val="dk1"/>
              </a:solidFill>
              <a:latin typeface="Montserrat ExtraBold"/>
              <a:ea typeface="Montserrat ExtraBold"/>
              <a:cs typeface="Montserrat ExtraBold"/>
              <a:sym typeface="Montserrat ExtraBold"/>
            </a:endParaRPr>
          </a:p>
        </p:txBody>
      </p:sp>
      <p:sp>
        <p:nvSpPr>
          <p:cNvPr id="484" name="Google Shape;484;ge67bc87583_3_107"/>
          <p:cNvSpPr txBox="1"/>
          <p:nvPr>
            <p:ph idx="1" type="body"/>
          </p:nvPr>
        </p:nvSpPr>
        <p:spPr>
          <a:xfrm>
            <a:off x="403575" y="1017725"/>
            <a:ext cx="8081400" cy="31374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Not a project management approach</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CRISP-DM is not a true project management methodology </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Assumes its user is a single person or small tight-knit team</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Ignores the teamwork coordination necessary for larger projects.</a:t>
            </a:r>
            <a:endParaRPr sz="1700">
              <a:solidFill>
                <a:schemeClr val="dk1"/>
              </a:solidFill>
              <a:latin typeface="Montserrat Medium"/>
              <a:ea typeface="Montserrat Medium"/>
              <a:cs typeface="Montserrat Medium"/>
              <a:sym typeface="Montserrat Medium"/>
            </a:endParaRPr>
          </a:p>
        </p:txBody>
      </p:sp>
      <p:cxnSp>
        <p:nvCxnSpPr>
          <p:cNvPr id="485" name="Google Shape;485;ge67bc87583_3_107"/>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xEl>
                                              <p:pRg end="0" st="0"/>
                                            </p:txEl>
                                          </p:spTgt>
                                        </p:tgtEl>
                                        <p:attrNameLst>
                                          <p:attrName>style.visibility</p:attrName>
                                        </p:attrNameLst>
                                      </p:cBhvr>
                                      <p:to>
                                        <p:strVal val="visible"/>
                                      </p:to>
                                    </p:set>
                                    <p:animEffect filter="fade" transition="in">
                                      <p:cBhvr>
                                        <p:cTn dur="300"/>
                                        <p:tgtEl>
                                          <p:spTgt spid="4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xEl>
                                              <p:pRg end="1" st="1"/>
                                            </p:txEl>
                                          </p:spTgt>
                                        </p:tgtEl>
                                        <p:attrNameLst>
                                          <p:attrName>style.visibility</p:attrName>
                                        </p:attrNameLst>
                                      </p:cBhvr>
                                      <p:to>
                                        <p:strVal val="visible"/>
                                      </p:to>
                                    </p:set>
                                    <p:animEffect filter="fade" transition="in">
                                      <p:cBhvr>
                                        <p:cTn dur="300"/>
                                        <p:tgtEl>
                                          <p:spTgt spid="4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xEl>
                                              <p:pRg end="2" st="2"/>
                                            </p:txEl>
                                          </p:spTgt>
                                        </p:tgtEl>
                                        <p:attrNameLst>
                                          <p:attrName>style.visibility</p:attrName>
                                        </p:attrNameLst>
                                      </p:cBhvr>
                                      <p:to>
                                        <p:strVal val="visible"/>
                                      </p:to>
                                    </p:set>
                                    <p:animEffect filter="fade" transition="in">
                                      <p:cBhvr>
                                        <p:cTn dur="300"/>
                                        <p:tgtEl>
                                          <p:spTgt spid="4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xEl>
                                              <p:pRg end="3" st="3"/>
                                            </p:txEl>
                                          </p:spTgt>
                                        </p:tgtEl>
                                        <p:attrNameLst>
                                          <p:attrName>style.visibility</p:attrName>
                                        </p:attrNameLst>
                                      </p:cBhvr>
                                      <p:to>
                                        <p:strVal val="visible"/>
                                      </p:to>
                                    </p:set>
                                    <p:animEffect filter="fade" transition="in">
                                      <p:cBhvr>
                                        <p:cTn dur="300"/>
                                        <p:tgtEl>
                                          <p:spTgt spid="48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e67bc87583_3_113"/>
          <p:cNvSpPr txBox="1"/>
          <p:nvPr>
            <p:ph idx="1" type="body"/>
          </p:nvPr>
        </p:nvSpPr>
        <p:spPr>
          <a:xfrm>
            <a:off x="311700" y="1521625"/>
            <a:ext cx="8428800" cy="14790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None/>
            </a:pPr>
            <a:r>
              <a:rPr lang="en-GB" sz="2400">
                <a:solidFill>
                  <a:schemeClr val="dk1"/>
                </a:solidFill>
                <a:latin typeface="Montserrat ExtraBold"/>
                <a:ea typeface="Montserrat ExtraBold"/>
                <a:cs typeface="Montserrat ExtraBold"/>
                <a:sym typeface="Montserrat ExtraBold"/>
              </a:rPr>
              <a:t>C01S02L09. Introducing TDSP</a:t>
            </a:r>
            <a:endParaRPr sz="2400">
              <a:solidFill>
                <a:schemeClr val="dk1"/>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xEl>
                                              <p:pRg end="0" st="0"/>
                                            </p:txEl>
                                          </p:spTgt>
                                        </p:tgtEl>
                                        <p:attrNameLst>
                                          <p:attrName>style.visibility</p:attrName>
                                        </p:attrNameLst>
                                      </p:cBhvr>
                                      <p:to>
                                        <p:strVal val="visible"/>
                                      </p:to>
                                    </p:set>
                                    <p:animEffect filter="fade" transition="in">
                                      <p:cBhvr>
                                        <p:cTn dur="300"/>
                                        <p:tgtEl>
                                          <p:spTgt spid="490">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ge67bc87583_3_117"/>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Introduction to TDSP</a:t>
            </a:r>
            <a:endParaRPr sz="2400">
              <a:solidFill>
                <a:schemeClr val="dk1"/>
              </a:solidFill>
              <a:latin typeface="Montserrat ExtraBold"/>
              <a:ea typeface="Montserrat ExtraBold"/>
              <a:cs typeface="Montserrat ExtraBold"/>
              <a:sym typeface="Montserrat ExtraBold"/>
            </a:endParaRPr>
          </a:p>
        </p:txBody>
      </p:sp>
      <p:sp>
        <p:nvSpPr>
          <p:cNvPr id="496" name="Google Shape;496;ge67bc87583_3_117"/>
          <p:cNvSpPr txBox="1"/>
          <p:nvPr>
            <p:ph idx="1" type="body"/>
          </p:nvPr>
        </p:nvSpPr>
        <p:spPr>
          <a:xfrm>
            <a:off x="403575" y="1297825"/>
            <a:ext cx="7131600" cy="28080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Team Data Science Process</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Agile</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Iterative data science methodology</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Modern data science lifecycle that incorporates team aspect of executing projects.</a:t>
            </a:r>
            <a:endParaRPr sz="1700">
              <a:solidFill>
                <a:schemeClr val="dk1"/>
              </a:solidFill>
              <a:latin typeface="Montserrat Medium"/>
              <a:ea typeface="Montserrat Medium"/>
              <a:cs typeface="Montserrat Medium"/>
              <a:sym typeface="Montserrat Medium"/>
            </a:endParaRPr>
          </a:p>
        </p:txBody>
      </p:sp>
      <p:cxnSp>
        <p:nvCxnSpPr>
          <p:cNvPr id="497" name="Google Shape;497;ge67bc87583_3_117"/>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0" st="0"/>
                                            </p:txEl>
                                          </p:spTgt>
                                        </p:tgtEl>
                                        <p:attrNameLst>
                                          <p:attrName>style.visibility</p:attrName>
                                        </p:attrNameLst>
                                      </p:cBhvr>
                                      <p:to>
                                        <p:strVal val="visible"/>
                                      </p:to>
                                    </p:set>
                                    <p:animEffect filter="fade" transition="in">
                                      <p:cBhvr>
                                        <p:cTn dur="300"/>
                                        <p:tgtEl>
                                          <p:spTgt spid="4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1" st="1"/>
                                            </p:txEl>
                                          </p:spTgt>
                                        </p:tgtEl>
                                        <p:attrNameLst>
                                          <p:attrName>style.visibility</p:attrName>
                                        </p:attrNameLst>
                                      </p:cBhvr>
                                      <p:to>
                                        <p:strVal val="visible"/>
                                      </p:to>
                                    </p:set>
                                    <p:animEffect filter="fade" transition="in">
                                      <p:cBhvr>
                                        <p:cTn dur="300"/>
                                        <p:tgtEl>
                                          <p:spTgt spid="4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2" st="2"/>
                                            </p:txEl>
                                          </p:spTgt>
                                        </p:tgtEl>
                                        <p:attrNameLst>
                                          <p:attrName>style.visibility</p:attrName>
                                        </p:attrNameLst>
                                      </p:cBhvr>
                                      <p:to>
                                        <p:strVal val="visible"/>
                                      </p:to>
                                    </p:set>
                                    <p:animEffect filter="fade" transition="in">
                                      <p:cBhvr>
                                        <p:cTn dur="300"/>
                                        <p:tgtEl>
                                          <p:spTgt spid="4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3" st="3"/>
                                            </p:txEl>
                                          </p:spTgt>
                                        </p:tgtEl>
                                        <p:attrNameLst>
                                          <p:attrName>style.visibility</p:attrName>
                                        </p:attrNameLst>
                                      </p:cBhvr>
                                      <p:to>
                                        <p:strVal val="visible"/>
                                      </p:to>
                                    </p:set>
                                    <p:animEffect filter="fade" transition="in">
                                      <p:cBhvr>
                                        <p:cTn dur="300"/>
                                        <p:tgtEl>
                                          <p:spTgt spid="49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e67bc87583_3_123"/>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Components of</a:t>
            </a:r>
            <a:r>
              <a:rPr lang="en-GB" sz="2400">
                <a:solidFill>
                  <a:schemeClr val="dk1"/>
                </a:solidFill>
                <a:latin typeface="Montserrat ExtraBold"/>
                <a:ea typeface="Montserrat ExtraBold"/>
                <a:cs typeface="Montserrat ExtraBold"/>
                <a:sym typeface="Montserrat ExtraBold"/>
              </a:rPr>
              <a:t> TDSP</a:t>
            </a:r>
            <a:endParaRPr sz="2400">
              <a:solidFill>
                <a:schemeClr val="dk1"/>
              </a:solidFill>
              <a:latin typeface="Montserrat ExtraBold"/>
              <a:ea typeface="Montserrat ExtraBold"/>
              <a:cs typeface="Montserrat ExtraBold"/>
              <a:sym typeface="Montserrat ExtraBold"/>
            </a:endParaRPr>
          </a:p>
        </p:txBody>
      </p:sp>
      <p:sp>
        <p:nvSpPr>
          <p:cNvPr id="503" name="Google Shape;503;ge67bc87583_3_123"/>
          <p:cNvSpPr txBox="1"/>
          <p:nvPr>
            <p:ph idx="1" type="body"/>
          </p:nvPr>
        </p:nvSpPr>
        <p:spPr>
          <a:xfrm>
            <a:off x="403575" y="1170800"/>
            <a:ext cx="7692000" cy="29844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Four major components</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Data Science lifecycle definition.</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Standardized project structure.</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Recommended infrastructure and resources.</a:t>
            </a:r>
            <a:endParaRPr sz="1700">
              <a:solidFill>
                <a:schemeClr val="dk1"/>
              </a:solidFill>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Recommended tools and utilities.</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Lifecycle to structure the development of data science projects, outlining all the steps usually taken when executing a project.</a:t>
            </a:r>
            <a:endParaRPr sz="1700">
              <a:solidFill>
                <a:schemeClr val="dk1"/>
              </a:solidFill>
              <a:latin typeface="Montserrat Medium"/>
              <a:ea typeface="Montserrat Medium"/>
              <a:cs typeface="Montserrat Medium"/>
              <a:sym typeface="Montserrat Medium"/>
            </a:endParaRPr>
          </a:p>
        </p:txBody>
      </p:sp>
      <p:cxnSp>
        <p:nvCxnSpPr>
          <p:cNvPr id="504" name="Google Shape;504;ge67bc87583_3_123"/>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xEl>
                                              <p:pRg end="0" st="0"/>
                                            </p:txEl>
                                          </p:spTgt>
                                        </p:tgtEl>
                                        <p:attrNameLst>
                                          <p:attrName>style.visibility</p:attrName>
                                        </p:attrNameLst>
                                      </p:cBhvr>
                                      <p:to>
                                        <p:strVal val="visible"/>
                                      </p:to>
                                    </p:set>
                                    <p:animEffect filter="fade" transition="in">
                                      <p:cBhvr>
                                        <p:cTn dur="300"/>
                                        <p:tgtEl>
                                          <p:spTgt spid="5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xEl>
                                              <p:pRg end="1" st="1"/>
                                            </p:txEl>
                                          </p:spTgt>
                                        </p:tgtEl>
                                        <p:attrNameLst>
                                          <p:attrName>style.visibility</p:attrName>
                                        </p:attrNameLst>
                                      </p:cBhvr>
                                      <p:to>
                                        <p:strVal val="visible"/>
                                      </p:to>
                                    </p:set>
                                    <p:animEffect filter="fade" transition="in">
                                      <p:cBhvr>
                                        <p:cTn dur="300"/>
                                        <p:tgtEl>
                                          <p:spTgt spid="5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xEl>
                                              <p:pRg end="2" st="2"/>
                                            </p:txEl>
                                          </p:spTgt>
                                        </p:tgtEl>
                                        <p:attrNameLst>
                                          <p:attrName>style.visibility</p:attrName>
                                        </p:attrNameLst>
                                      </p:cBhvr>
                                      <p:to>
                                        <p:strVal val="visible"/>
                                      </p:to>
                                    </p:set>
                                    <p:animEffect filter="fade" transition="in">
                                      <p:cBhvr>
                                        <p:cTn dur="300"/>
                                        <p:tgtEl>
                                          <p:spTgt spid="5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xEl>
                                              <p:pRg end="3" st="3"/>
                                            </p:txEl>
                                          </p:spTgt>
                                        </p:tgtEl>
                                        <p:attrNameLst>
                                          <p:attrName>style.visibility</p:attrName>
                                        </p:attrNameLst>
                                      </p:cBhvr>
                                      <p:to>
                                        <p:strVal val="visible"/>
                                      </p:to>
                                    </p:set>
                                    <p:animEffect filter="fade" transition="in">
                                      <p:cBhvr>
                                        <p:cTn dur="300"/>
                                        <p:tgtEl>
                                          <p:spTgt spid="5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xEl>
                                              <p:pRg end="4" st="4"/>
                                            </p:txEl>
                                          </p:spTgt>
                                        </p:tgtEl>
                                        <p:attrNameLst>
                                          <p:attrName>style.visibility</p:attrName>
                                        </p:attrNameLst>
                                      </p:cBhvr>
                                      <p:to>
                                        <p:strVal val="visible"/>
                                      </p:to>
                                    </p:set>
                                    <p:animEffect filter="fade" transition="in">
                                      <p:cBhvr>
                                        <p:cTn dur="300"/>
                                        <p:tgtEl>
                                          <p:spTgt spid="50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xEl>
                                              <p:pRg end="5" st="5"/>
                                            </p:txEl>
                                          </p:spTgt>
                                        </p:tgtEl>
                                        <p:attrNameLst>
                                          <p:attrName>style.visibility</p:attrName>
                                        </p:attrNameLst>
                                      </p:cBhvr>
                                      <p:to>
                                        <p:strVal val="visible"/>
                                      </p:to>
                                    </p:set>
                                    <p:animEffect filter="fade" transition="in">
                                      <p:cBhvr>
                                        <p:cTn dur="300"/>
                                        <p:tgtEl>
                                          <p:spTgt spid="50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5"/>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2700"/>
              <a:buNone/>
            </a:pPr>
            <a:r>
              <a:rPr lang="en-GB" sz="2500">
                <a:solidFill>
                  <a:schemeClr val="dk1"/>
                </a:solidFill>
                <a:latin typeface="Montserrat ExtraBold"/>
                <a:ea typeface="Montserrat ExtraBold"/>
                <a:cs typeface="Montserrat ExtraBold"/>
                <a:sym typeface="Montserrat ExtraBold"/>
              </a:rPr>
              <a:t>Data Mining Process</a:t>
            </a:r>
            <a:endParaRPr sz="2500">
              <a:solidFill>
                <a:schemeClr val="dk1"/>
              </a:solidFill>
              <a:latin typeface="Montserrat ExtraBold"/>
              <a:ea typeface="Montserrat ExtraBold"/>
              <a:cs typeface="Montserrat ExtraBold"/>
              <a:sym typeface="Montserrat ExtraBold"/>
            </a:endParaRPr>
          </a:p>
        </p:txBody>
      </p:sp>
      <p:sp>
        <p:nvSpPr>
          <p:cNvPr id="80" name="Google Shape;80;p5"/>
          <p:cNvSpPr txBox="1"/>
          <p:nvPr>
            <p:ph idx="1" type="body"/>
          </p:nvPr>
        </p:nvSpPr>
        <p:spPr>
          <a:xfrm>
            <a:off x="311700" y="1115450"/>
            <a:ext cx="8428800" cy="3184200"/>
          </a:xfrm>
          <a:prstGeom prst="rect">
            <a:avLst/>
          </a:prstGeom>
          <a:noFill/>
          <a:ln>
            <a:noFill/>
          </a:ln>
        </p:spPr>
        <p:txBody>
          <a:bodyPr anchorCtr="0" anchor="t" bIns="68575" lIns="68575" spcFirstLastPara="1" rIns="68575" wrap="square" tIns="68575">
            <a:noAutofit/>
          </a:bodyPr>
          <a:lstStyle/>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Starts with client</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Customer Relationship Management (CRM)</a:t>
            </a:r>
            <a:endParaRPr>
              <a:solidFill>
                <a:schemeClr val="dk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Competitive</a:t>
            </a:r>
            <a:r>
              <a:rPr lang="en-GB">
                <a:solidFill>
                  <a:schemeClr val="dk1"/>
                </a:solidFill>
                <a:latin typeface="Montserrat Medium"/>
                <a:ea typeface="Montserrat Medium"/>
                <a:cs typeface="Montserrat Medium"/>
                <a:sym typeface="Montserrat Medium"/>
              </a:rPr>
              <a:t> data</a:t>
            </a:r>
            <a:endParaRPr>
              <a:solidFill>
                <a:schemeClr val="dk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Industry survey data</a:t>
            </a:r>
            <a:endParaRPr>
              <a:solidFill>
                <a:schemeClr val="dk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Blogs</a:t>
            </a:r>
            <a:endParaRPr>
              <a:solidFill>
                <a:schemeClr val="dk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social media conversations</a:t>
            </a:r>
            <a:endParaRPr>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a:solidFill>
                <a:schemeClr val="dk1"/>
              </a:solidFill>
              <a:latin typeface="Montserrat Medium"/>
              <a:ea typeface="Montserrat Medium"/>
              <a:cs typeface="Montserrat Medium"/>
              <a:sym typeface="Montserrat Medium"/>
            </a:endParaRPr>
          </a:p>
        </p:txBody>
      </p:sp>
      <p:cxnSp>
        <p:nvCxnSpPr>
          <p:cNvPr id="81" name="Google Shape;81;p5"/>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pic>
        <p:nvPicPr>
          <p:cNvPr id="82" name="Google Shape;82;p5"/>
          <p:cNvPicPr preferRelativeResize="0"/>
          <p:nvPr/>
        </p:nvPicPr>
        <p:blipFill rotWithShape="1">
          <a:blip r:embed="rId3">
            <a:alphaModFix/>
          </a:blip>
          <a:srcRect b="0" l="0" r="0" t="10185"/>
          <a:stretch/>
        </p:blipFill>
        <p:spPr>
          <a:xfrm>
            <a:off x="4805025" y="2019625"/>
            <a:ext cx="4027350" cy="2170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0" st="0"/>
                                            </p:txEl>
                                          </p:spTgt>
                                        </p:tgtEl>
                                        <p:attrNameLst>
                                          <p:attrName>style.visibility</p:attrName>
                                        </p:attrNameLst>
                                      </p:cBhvr>
                                      <p:to>
                                        <p:strVal val="visible"/>
                                      </p:to>
                                    </p:set>
                                    <p:animEffect filter="fade" transition="in">
                                      <p:cBhvr>
                                        <p:cTn dur="300"/>
                                        <p:tgtEl>
                                          <p:spTgt spid="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1" st="1"/>
                                            </p:txEl>
                                          </p:spTgt>
                                        </p:tgtEl>
                                        <p:attrNameLst>
                                          <p:attrName>style.visibility</p:attrName>
                                        </p:attrNameLst>
                                      </p:cBhvr>
                                      <p:to>
                                        <p:strVal val="visible"/>
                                      </p:to>
                                    </p:set>
                                    <p:animEffect filter="fade" transition="in">
                                      <p:cBhvr>
                                        <p:cTn dur="300"/>
                                        <p:tgtEl>
                                          <p:spTgt spid="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2" st="2"/>
                                            </p:txEl>
                                          </p:spTgt>
                                        </p:tgtEl>
                                        <p:attrNameLst>
                                          <p:attrName>style.visibility</p:attrName>
                                        </p:attrNameLst>
                                      </p:cBhvr>
                                      <p:to>
                                        <p:strVal val="visible"/>
                                      </p:to>
                                    </p:set>
                                    <p:animEffect filter="fade" transition="in">
                                      <p:cBhvr>
                                        <p:cTn dur="300"/>
                                        <p:tgtEl>
                                          <p:spTgt spid="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3" st="3"/>
                                            </p:txEl>
                                          </p:spTgt>
                                        </p:tgtEl>
                                        <p:attrNameLst>
                                          <p:attrName>style.visibility</p:attrName>
                                        </p:attrNameLst>
                                      </p:cBhvr>
                                      <p:to>
                                        <p:strVal val="visible"/>
                                      </p:to>
                                    </p:set>
                                    <p:animEffect filter="fade" transition="in">
                                      <p:cBhvr>
                                        <p:cTn dur="300"/>
                                        <p:tgtEl>
                                          <p:spTgt spid="8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4" st="4"/>
                                            </p:txEl>
                                          </p:spTgt>
                                        </p:tgtEl>
                                        <p:attrNameLst>
                                          <p:attrName>style.visibility</p:attrName>
                                        </p:attrNameLst>
                                      </p:cBhvr>
                                      <p:to>
                                        <p:strVal val="visible"/>
                                      </p:to>
                                    </p:set>
                                    <p:animEffect filter="fade" transition="in">
                                      <p:cBhvr>
                                        <p:cTn dur="300"/>
                                        <p:tgtEl>
                                          <p:spTgt spid="8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5" st="5"/>
                                            </p:txEl>
                                          </p:spTgt>
                                        </p:tgtEl>
                                        <p:attrNameLst>
                                          <p:attrName>style.visibility</p:attrName>
                                        </p:attrNameLst>
                                      </p:cBhvr>
                                      <p:to>
                                        <p:strVal val="visible"/>
                                      </p:to>
                                    </p:set>
                                    <p:animEffect filter="fade" transition="in">
                                      <p:cBhvr>
                                        <p:cTn dur="300"/>
                                        <p:tgtEl>
                                          <p:spTgt spid="8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6" st="6"/>
                                            </p:txEl>
                                          </p:spTgt>
                                        </p:tgtEl>
                                        <p:attrNameLst>
                                          <p:attrName>style.visibility</p:attrName>
                                        </p:attrNameLst>
                                      </p:cBhvr>
                                      <p:to>
                                        <p:strVal val="visible"/>
                                      </p:to>
                                    </p:set>
                                    <p:animEffect filter="fade" transition="in">
                                      <p:cBhvr>
                                        <p:cTn dur="300"/>
                                        <p:tgtEl>
                                          <p:spTgt spid="8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ge67bc87583_3_129"/>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100"/>
              <a:buNone/>
            </a:pPr>
            <a:r>
              <a:rPr lang="en-GB" sz="2400">
                <a:solidFill>
                  <a:schemeClr val="dk1"/>
                </a:solidFill>
                <a:latin typeface="Montserrat ExtraBold"/>
                <a:ea typeface="Montserrat ExtraBold"/>
                <a:cs typeface="Montserrat ExtraBold"/>
                <a:sym typeface="Montserrat ExtraBold"/>
              </a:rPr>
              <a:t>TDSP Lifecycle</a:t>
            </a:r>
            <a:endParaRPr sz="2400">
              <a:solidFill>
                <a:schemeClr val="dk1"/>
              </a:solidFill>
              <a:latin typeface="Montserrat ExtraBold"/>
              <a:ea typeface="Montserrat ExtraBold"/>
              <a:cs typeface="Montserrat ExtraBold"/>
              <a:sym typeface="Montserrat ExtraBold"/>
            </a:endParaRPr>
          </a:p>
        </p:txBody>
      </p:sp>
      <p:cxnSp>
        <p:nvCxnSpPr>
          <p:cNvPr id="510" name="Google Shape;510;ge67bc87583_3_129"/>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pic>
        <p:nvPicPr>
          <p:cNvPr id="511" name="Google Shape;511;ge67bc87583_3_129"/>
          <p:cNvPicPr preferRelativeResize="0"/>
          <p:nvPr/>
        </p:nvPicPr>
        <p:blipFill rotWithShape="1">
          <a:blip r:embed="rId3">
            <a:alphaModFix/>
          </a:blip>
          <a:srcRect b="2553" l="0" r="0" t="4939"/>
          <a:stretch/>
        </p:blipFill>
        <p:spPr>
          <a:xfrm>
            <a:off x="3107150" y="1012325"/>
            <a:ext cx="4678050" cy="32422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ge67bc87583_3_13"/>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Clr>
                <a:schemeClr val="dk1"/>
              </a:buClr>
              <a:buSzPts val="1100"/>
              <a:buFont typeface="Arial"/>
              <a:buNone/>
            </a:pPr>
            <a:r>
              <a:rPr lang="en-GB" sz="2400">
                <a:solidFill>
                  <a:schemeClr val="dk1"/>
                </a:solidFill>
                <a:latin typeface="Montserrat ExtraBold"/>
                <a:ea typeface="Montserrat ExtraBold"/>
                <a:cs typeface="Montserrat ExtraBold"/>
                <a:sym typeface="Montserrat ExtraBold"/>
              </a:rPr>
              <a:t>TDSP Lifecycle</a:t>
            </a:r>
            <a:endParaRPr sz="2400">
              <a:solidFill>
                <a:schemeClr val="dk1"/>
              </a:solidFill>
              <a:latin typeface="Montserrat ExtraBold"/>
              <a:ea typeface="Montserrat ExtraBold"/>
              <a:cs typeface="Montserrat ExtraBold"/>
              <a:sym typeface="Montserrat ExtraBold"/>
            </a:endParaRPr>
          </a:p>
        </p:txBody>
      </p:sp>
      <p:sp>
        <p:nvSpPr>
          <p:cNvPr id="517" name="Google Shape;517;ge67bc87583_3_13"/>
          <p:cNvSpPr txBox="1"/>
          <p:nvPr>
            <p:ph idx="1" type="body"/>
          </p:nvPr>
        </p:nvSpPr>
        <p:spPr>
          <a:xfrm>
            <a:off x="751050" y="1060725"/>
            <a:ext cx="7114200" cy="32469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TDSP provides a lifecycle to structure the development of data science projects.</a:t>
            </a:r>
            <a:endParaRPr sz="17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GB" sz="1700">
                <a:solidFill>
                  <a:schemeClr val="dk1"/>
                </a:solidFill>
                <a:latin typeface="Montserrat Medium"/>
                <a:ea typeface="Montserrat Medium"/>
                <a:cs typeface="Montserrat Medium"/>
                <a:sym typeface="Montserrat Medium"/>
              </a:rPr>
              <a:t>Includes five iterative stages: -</a:t>
            </a:r>
            <a:endParaRPr sz="1700">
              <a:solidFill>
                <a:schemeClr val="dk1"/>
              </a:solidFill>
              <a:latin typeface="Montserrat Medium"/>
              <a:ea typeface="Montserrat Medium"/>
              <a:cs typeface="Montserrat Medium"/>
              <a:sym typeface="Montserrat Medium"/>
            </a:endParaRPr>
          </a:p>
          <a:p>
            <a:pPr indent="-336550" lvl="0" marL="914400" rtl="0" algn="l">
              <a:lnSpc>
                <a:spcPct val="150000"/>
              </a:lnSpc>
              <a:spcBef>
                <a:spcPts val="0"/>
              </a:spcBef>
              <a:spcAft>
                <a:spcPts val="0"/>
              </a:spcAft>
              <a:buClr>
                <a:schemeClr val="dk1"/>
              </a:buClr>
              <a:buSzPts val="1700"/>
              <a:buFont typeface="Montserrat Medium"/>
              <a:buAutoNum type="arabicPeriod"/>
            </a:pPr>
            <a:r>
              <a:rPr lang="en-GB" sz="1700">
                <a:solidFill>
                  <a:schemeClr val="dk1"/>
                </a:solidFill>
                <a:latin typeface="Montserrat Medium"/>
                <a:ea typeface="Montserrat Medium"/>
                <a:cs typeface="Montserrat Medium"/>
                <a:sym typeface="Montserrat Medium"/>
              </a:rPr>
              <a:t>Business Understanding</a:t>
            </a:r>
            <a:endParaRPr sz="1700">
              <a:solidFill>
                <a:schemeClr val="dk1"/>
              </a:solidFill>
              <a:latin typeface="Montserrat Medium"/>
              <a:ea typeface="Montserrat Medium"/>
              <a:cs typeface="Montserrat Medium"/>
              <a:sym typeface="Montserrat Medium"/>
            </a:endParaRPr>
          </a:p>
          <a:p>
            <a:pPr indent="-336550" lvl="0" marL="914400" rtl="0" algn="l">
              <a:lnSpc>
                <a:spcPct val="150000"/>
              </a:lnSpc>
              <a:spcBef>
                <a:spcPts val="0"/>
              </a:spcBef>
              <a:spcAft>
                <a:spcPts val="0"/>
              </a:spcAft>
              <a:buClr>
                <a:schemeClr val="dk1"/>
              </a:buClr>
              <a:buSzPts val="1700"/>
              <a:buFont typeface="Montserrat Medium"/>
              <a:buAutoNum type="arabicPeriod"/>
            </a:pPr>
            <a:r>
              <a:rPr lang="en-GB" sz="1700">
                <a:solidFill>
                  <a:schemeClr val="dk1"/>
                </a:solidFill>
                <a:latin typeface="Montserrat Medium"/>
                <a:ea typeface="Montserrat Medium"/>
                <a:cs typeface="Montserrat Medium"/>
                <a:sym typeface="Montserrat Medium"/>
              </a:rPr>
              <a:t>Data Acquisition and Understanding</a:t>
            </a:r>
            <a:endParaRPr sz="1700">
              <a:solidFill>
                <a:schemeClr val="dk1"/>
              </a:solidFill>
              <a:latin typeface="Montserrat Medium"/>
              <a:ea typeface="Montserrat Medium"/>
              <a:cs typeface="Montserrat Medium"/>
              <a:sym typeface="Montserrat Medium"/>
            </a:endParaRPr>
          </a:p>
          <a:p>
            <a:pPr indent="-336550" lvl="0" marL="914400" rtl="0" algn="l">
              <a:lnSpc>
                <a:spcPct val="150000"/>
              </a:lnSpc>
              <a:spcBef>
                <a:spcPts val="0"/>
              </a:spcBef>
              <a:spcAft>
                <a:spcPts val="0"/>
              </a:spcAft>
              <a:buClr>
                <a:schemeClr val="dk1"/>
              </a:buClr>
              <a:buSzPts val="1700"/>
              <a:buFont typeface="Montserrat Medium"/>
              <a:buAutoNum type="arabicPeriod"/>
            </a:pPr>
            <a:r>
              <a:rPr lang="en-GB" sz="1700">
                <a:solidFill>
                  <a:schemeClr val="dk1"/>
                </a:solidFill>
                <a:latin typeface="Montserrat Medium"/>
                <a:ea typeface="Montserrat Medium"/>
                <a:cs typeface="Montserrat Medium"/>
                <a:sym typeface="Montserrat Medium"/>
              </a:rPr>
              <a:t>Modeling</a:t>
            </a:r>
            <a:endParaRPr sz="1700">
              <a:solidFill>
                <a:schemeClr val="dk1"/>
              </a:solidFill>
              <a:latin typeface="Montserrat Medium"/>
              <a:ea typeface="Montserrat Medium"/>
              <a:cs typeface="Montserrat Medium"/>
              <a:sym typeface="Montserrat Medium"/>
            </a:endParaRPr>
          </a:p>
          <a:p>
            <a:pPr indent="-336550" lvl="0" marL="914400" rtl="0" algn="l">
              <a:lnSpc>
                <a:spcPct val="150000"/>
              </a:lnSpc>
              <a:spcBef>
                <a:spcPts val="0"/>
              </a:spcBef>
              <a:spcAft>
                <a:spcPts val="0"/>
              </a:spcAft>
              <a:buClr>
                <a:schemeClr val="dk1"/>
              </a:buClr>
              <a:buSzPts val="1700"/>
              <a:buFont typeface="Montserrat Medium"/>
              <a:buAutoNum type="arabicPeriod"/>
            </a:pPr>
            <a:r>
              <a:rPr lang="en-GB" sz="1700">
                <a:solidFill>
                  <a:schemeClr val="dk1"/>
                </a:solidFill>
                <a:latin typeface="Montserrat Medium"/>
                <a:ea typeface="Montserrat Medium"/>
                <a:cs typeface="Montserrat Medium"/>
                <a:sym typeface="Montserrat Medium"/>
              </a:rPr>
              <a:t>Deployment</a:t>
            </a:r>
            <a:endParaRPr sz="1700">
              <a:solidFill>
                <a:schemeClr val="dk1"/>
              </a:solidFill>
              <a:latin typeface="Montserrat Medium"/>
              <a:ea typeface="Montserrat Medium"/>
              <a:cs typeface="Montserrat Medium"/>
              <a:sym typeface="Montserrat Medium"/>
            </a:endParaRPr>
          </a:p>
          <a:p>
            <a:pPr indent="-336550" lvl="0" marL="914400" rtl="0" algn="l">
              <a:lnSpc>
                <a:spcPct val="150000"/>
              </a:lnSpc>
              <a:spcBef>
                <a:spcPts val="0"/>
              </a:spcBef>
              <a:spcAft>
                <a:spcPts val="0"/>
              </a:spcAft>
              <a:buClr>
                <a:schemeClr val="dk1"/>
              </a:buClr>
              <a:buSzPts val="1700"/>
              <a:buFont typeface="Montserrat Medium"/>
              <a:buAutoNum type="arabicPeriod"/>
            </a:pPr>
            <a:r>
              <a:rPr lang="en-GB" sz="1700">
                <a:solidFill>
                  <a:schemeClr val="dk1"/>
                </a:solidFill>
                <a:latin typeface="Montserrat Medium"/>
                <a:ea typeface="Montserrat Medium"/>
                <a:cs typeface="Montserrat Medium"/>
                <a:sym typeface="Montserrat Medium"/>
              </a:rPr>
              <a:t>Customer Acceptance</a:t>
            </a:r>
            <a:endParaRPr sz="1700">
              <a:solidFill>
                <a:srgbClr val="161616"/>
              </a:solidFill>
              <a:latin typeface="Montserrat Medium"/>
              <a:ea typeface="Montserrat Medium"/>
              <a:cs typeface="Montserrat Medium"/>
              <a:sym typeface="Montserrat Medium"/>
            </a:endParaRPr>
          </a:p>
        </p:txBody>
      </p:sp>
      <p:cxnSp>
        <p:nvCxnSpPr>
          <p:cNvPr id="518" name="Google Shape;518;ge67bc87583_3_13"/>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0" st="0"/>
                                            </p:txEl>
                                          </p:spTgt>
                                        </p:tgtEl>
                                        <p:attrNameLst>
                                          <p:attrName>style.visibility</p:attrName>
                                        </p:attrNameLst>
                                      </p:cBhvr>
                                      <p:to>
                                        <p:strVal val="visible"/>
                                      </p:to>
                                    </p:set>
                                    <p:animEffect filter="fade" transition="in">
                                      <p:cBhvr>
                                        <p:cTn dur="300"/>
                                        <p:tgtEl>
                                          <p:spTgt spid="5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1" st="1"/>
                                            </p:txEl>
                                          </p:spTgt>
                                        </p:tgtEl>
                                        <p:attrNameLst>
                                          <p:attrName>style.visibility</p:attrName>
                                        </p:attrNameLst>
                                      </p:cBhvr>
                                      <p:to>
                                        <p:strVal val="visible"/>
                                      </p:to>
                                    </p:set>
                                    <p:animEffect filter="fade" transition="in">
                                      <p:cBhvr>
                                        <p:cTn dur="300"/>
                                        <p:tgtEl>
                                          <p:spTgt spid="5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2" st="2"/>
                                            </p:txEl>
                                          </p:spTgt>
                                        </p:tgtEl>
                                        <p:attrNameLst>
                                          <p:attrName>style.visibility</p:attrName>
                                        </p:attrNameLst>
                                      </p:cBhvr>
                                      <p:to>
                                        <p:strVal val="visible"/>
                                      </p:to>
                                    </p:set>
                                    <p:animEffect filter="fade" transition="in">
                                      <p:cBhvr>
                                        <p:cTn dur="300"/>
                                        <p:tgtEl>
                                          <p:spTgt spid="5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3" st="3"/>
                                            </p:txEl>
                                          </p:spTgt>
                                        </p:tgtEl>
                                        <p:attrNameLst>
                                          <p:attrName>style.visibility</p:attrName>
                                        </p:attrNameLst>
                                      </p:cBhvr>
                                      <p:to>
                                        <p:strVal val="visible"/>
                                      </p:to>
                                    </p:set>
                                    <p:animEffect filter="fade" transition="in">
                                      <p:cBhvr>
                                        <p:cTn dur="300"/>
                                        <p:tgtEl>
                                          <p:spTgt spid="5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4" st="4"/>
                                            </p:txEl>
                                          </p:spTgt>
                                        </p:tgtEl>
                                        <p:attrNameLst>
                                          <p:attrName>style.visibility</p:attrName>
                                        </p:attrNameLst>
                                      </p:cBhvr>
                                      <p:to>
                                        <p:strVal val="visible"/>
                                      </p:to>
                                    </p:set>
                                    <p:animEffect filter="fade" transition="in">
                                      <p:cBhvr>
                                        <p:cTn dur="300"/>
                                        <p:tgtEl>
                                          <p:spTgt spid="51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5" st="5"/>
                                            </p:txEl>
                                          </p:spTgt>
                                        </p:tgtEl>
                                        <p:attrNameLst>
                                          <p:attrName>style.visibility</p:attrName>
                                        </p:attrNameLst>
                                      </p:cBhvr>
                                      <p:to>
                                        <p:strVal val="visible"/>
                                      </p:to>
                                    </p:set>
                                    <p:animEffect filter="fade" transition="in">
                                      <p:cBhvr>
                                        <p:cTn dur="300"/>
                                        <p:tgtEl>
                                          <p:spTgt spid="51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6" st="6"/>
                                            </p:txEl>
                                          </p:spTgt>
                                        </p:tgtEl>
                                        <p:attrNameLst>
                                          <p:attrName>style.visibility</p:attrName>
                                        </p:attrNameLst>
                                      </p:cBhvr>
                                      <p:to>
                                        <p:strVal val="visible"/>
                                      </p:to>
                                    </p:set>
                                    <p:animEffect filter="fade" transition="in">
                                      <p:cBhvr>
                                        <p:cTn dur="300"/>
                                        <p:tgtEl>
                                          <p:spTgt spid="51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e67bc87583_3_19"/>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800"/>
              </a:spcAft>
              <a:buNone/>
            </a:pPr>
            <a:r>
              <a:rPr lang="en-GB" sz="2400">
                <a:solidFill>
                  <a:schemeClr val="dk1"/>
                </a:solidFill>
                <a:latin typeface="Montserrat ExtraBold"/>
                <a:ea typeface="Montserrat ExtraBold"/>
                <a:cs typeface="Montserrat ExtraBold"/>
                <a:sym typeface="Montserrat ExtraBold"/>
              </a:rPr>
              <a:t>Business Understanding</a:t>
            </a:r>
            <a:endParaRPr sz="2400">
              <a:solidFill>
                <a:schemeClr val="dk1"/>
              </a:solidFill>
              <a:latin typeface="Montserrat ExtraBold"/>
              <a:ea typeface="Montserrat ExtraBold"/>
              <a:cs typeface="Montserrat ExtraBold"/>
              <a:sym typeface="Montserrat ExtraBold"/>
            </a:endParaRPr>
          </a:p>
        </p:txBody>
      </p:sp>
      <p:sp>
        <p:nvSpPr>
          <p:cNvPr id="524" name="Google Shape;524;ge67bc87583_3_19"/>
          <p:cNvSpPr txBox="1"/>
          <p:nvPr>
            <p:ph idx="1" type="body"/>
          </p:nvPr>
        </p:nvSpPr>
        <p:spPr>
          <a:xfrm>
            <a:off x="640975" y="1190800"/>
            <a:ext cx="7500000" cy="26025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Business goals and the identification of the key business variables the analysis needs to predict. </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M</a:t>
            </a:r>
            <a:r>
              <a:rPr lang="en-GB" sz="1700">
                <a:solidFill>
                  <a:schemeClr val="dk1"/>
                </a:solidFill>
                <a:latin typeface="Montserrat Medium"/>
                <a:ea typeface="Montserrat Medium"/>
                <a:cs typeface="Montserrat Medium"/>
                <a:sym typeface="Montserrat Medium"/>
              </a:rPr>
              <a:t>etrics that will be used to assess the s</a:t>
            </a:r>
            <a:r>
              <a:rPr lang="en-GB" sz="1700">
                <a:solidFill>
                  <a:schemeClr val="dk1"/>
                </a:solidFill>
                <a:latin typeface="Montserrat Medium"/>
                <a:ea typeface="Montserrat Medium"/>
                <a:cs typeface="Montserrat Medium"/>
                <a:sym typeface="Montserrat Medium"/>
              </a:rPr>
              <a:t>uccess of the project are also defined in this stage. </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Data sources and understanding the kind of data.</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Determine if data collection or additional data sources will be needed.</a:t>
            </a:r>
            <a:endParaRPr sz="1700">
              <a:solidFill>
                <a:srgbClr val="161616"/>
              </a:solidFill>
              <a:latin typeface="Montserrat Medium"/>
              <a:ea typeface="Montserrat Medium"/>
              <a:cs typeface="Montserrat Medium"/>
              <a:sym typeface="Montserrat Medium"/>
            </a:endParaRPr>
          </a:p>
        </p:txBody>
      </p:sp>
      <p:cxnSp>
        <p:nvCxnSpPr>
          <p:cNvPr id="525" name="Google Shape;525;ge67bc87583_3_19"/>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xEl>
                                              <p:pRg end="0" st="0"/>
                                            </p:txEl>
                                          </p:spTgt>
                                        </p:tgtEl>
                                        <p:attrNameLst>
                                          <p:attrName>style.visibility</p:attrName>
                                        </p:attrNameLst>
                                      </p:cBhvr>
                                      <p:to>
                                        <p:strVal val="visible"/>
                                      </p:to>
                                    </p:set>
                                    <p:animEffect filter="fade" transition="in">
                                      <p:cBhvr>
                                        <p:cTn dur="300"/>
                                        <p:tgtEl>
                                          <p:spTgt spid="5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xEl>
                                              <p:pRg end="1" st="1"/>
                                            </p:txEl>
                                          </p:spTgt>
                                        </p:tgtEl>
                                        <p:attrNameLst>
                                          <p:attrName>style.visibility</p:attrName>
                                        </p:attrNameLst>
                                      </p:cBhvr>
                                      <p:to>
                                        <p:strVal val="visible"/>
                                      </p:to>
                                    </p:set>
                                    <p:animEffect filter="fade" transition="in">
                                      <p:cBhvr>
                                        <p:cTn dur="300"/>
                                        <p:tgtEl>
                                          <p:spTgt spid="5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xEl>
                                              <p:pRg end="2" st="2"/>
                                            </p:txEl>
                                          </p:spTgt>
                                        </p:tgtEl>
                                        <p:attrNameLst>
                                          <p:attrName>style.visibility</p:attrName>
                                        </p:attrNameLst>
                                      </p:cBhvr>
                                      <p:to>
                                        <p:strVal val="visible"/>
                                      </p:to>
                                    </p:set>
                                    <p:animEffect filter="fade" transition="in">
                                      <p:cBhvr>
                                        <p:cTn dur="300"/>
                                        <p:tgtEl>
                                          <p:spTgt spid="5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xEl>
                                              <p:pRg end="3" st="3"/>
                                            </p:txEl>
                                          </p:spTgt>
                                        </p:tgtEl>
                                        <p:attrNameLst>
                                          <p:attrName>style.visibility</p:attrName>
                                        </p:attrNameLst>
                                      </p:cBhvr>
                                      <p:to>
                                        <p:strVal val="visible"/>
                                      </p:to>
                                    </p:set>
                                    <p:animEffect filter="fade" transition="in">
                                      <p:cBhvr>
                                        <p:cTn dur="300"/>
                                        <p:tgtEl>
                                          <p:spTgt spid="52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ge473451b1d_0_0"/>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800"/>
              </a:spcAft>
              <a:buNone/>
            </a:pPr>
            <a:r>
              <a:rPr lang="en-GB" sz="2400">
                <a:solidFill>
                  <a:schemeClr val="dk1"/>
                </a:solidFill>
                <a:latin typeface="Montserrat ExtraBold"/>
                <a:ea typeface="Montserrat ExtraBold"/>
                <a:cs typeface="Montserrat ExtraBold"/>
                <a:sym typeface="Montserrat ExtraBold"/>
              </a:rPr>
              <a:t>Data Acquisition and Understanding</a:t>
            </a:r>
            <a:endParaRPr sz="2400">
              <a:solidFill>
                <a:schemeClr val="dk1"/>
              </a:solidFill>
              <a:latin typeface="Montserrat ExtraBold"/>
              <a:ea typeface="Montserrat ExtraBold"/>
              <a:cs typeface="Montserrat ExtraBold"/>
              <a:sym typeface="Montserrat ExtraBold"/>
            </a:endParaRPr>
          </a:p>
        </p:txBody>
      </p:sp>
      <p:sp>
        <p:nvSpPr>
          <p:cNvPr id="531" name="Google Shape;531;ge473451b1d_0_0"/>
          <p:cNvSpPr txBox="1"/>
          <p:nvPr>
            <p:ph idx="1" type="body"/>
          </p:nvPr>
        </p:nvSpPr>
        <p:spPr>
          <a:xfrm>
            <a:off x="751050" y="1130775"/>
            <a:ext cx="7500000" cy="2662500"/>
          </a:xfrm>
          <a:prstGeom prst="rect">
            <a:avLst/>
          </a:prstGeom>
          <a:noFill/>
          <a:ln>
            <a:noFill/>
          </a:ln>
        </p:spPr>
        <p:txBody>
          <a:bodyPr anchorCtr="0" anchor="t" bIns="68575" lIns="68575" spcFirstLastPara="1" rIns="68575" wrap="square" tIns="68575">
            <a:noAutofit/>
          </a:bodyPr>
          <a:lstStyle/>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Revolves around data. </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To assess the current state of the data.</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Its size and quality.</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The data is explored, preprocessed and cleaned.</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To help data scientists build an initial data understanding.</a:t>
            </a:r>
            <a:endParaRPr>
              <a:solidFill>
                <a:schemeClr val="dk1"/>
              </a:solidFill>
              <a:latin typeface="Montserrat Medium"/>
              <a:ea typeface="Montserrat Medium"/>
              <a:cs typeface="Montserrat Medium"/>
              <a:sym typeface="Montserrat Medium"/>
            </a:endParaRPr>
          </a:p>
        </p:txBody>
      </p:sp>
      <p:cxnSp>
        <p:nvCxnSpPr>
          <p:cNvPr id="532" name="Google Shape;532;ge473451b1d_0_0"/>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xEl>
                                              <p:pRg end="0" st="0"/>
                                            </p:txEl>
                                          </p:spTgt>
                                        </p:tgtEl>
                                        <p:attrNameLst>
                                          <p:attrName>style.visibility</p:attrName>
                                        </p:attrNameLst>
                                      </p:cBhvr>
                                      <p:to>
                                        <p:strVal val="visible"/>
                                      </p:to>
                                    </p:set>
                                    <p:animEffect filter="fade" transition="in">
                                      <p:cBhvr>
                                        <p:cTn dur="300"/>
                                        <p:tgtEl>
                                          <p:spTgt spid="5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xEl>
                                              <p:pRg end="1" st="1"/>
                                            </p:txEl>
                                          </p:spTgt>
                                        </p:tgtEl>
                                        <p:attrNameLst>
                                          <p:attrName>style.visibility</p:attrName>
                                        </p:attrNameLst>
                                      </p:cBhvr>
                                      <p:to>
                                        <p:strVal val="visible"/>
                                      </p:to>
                                    </p:set>
                                    <p:animEffect filter="fade" transition="in">
                                      <p:cBhvr>
                                        <p:cTn dur="300"/>
                                        <p:tgtEl>
                                          <p:spTgt spid="5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xEl>
                                              <p:pRg end="2" st="2"/>
                                            </p:txEl>
                                          </p:spTgt>
                                        </p:tgtEl>
                                        <p:attrNameLst>
                                          <p:attrName>style.visibility</p:attrName>
                                        </p:attrNameLst>
                                      </p:cBhvr>
                                      <p:to>
                                        <p:strVal val="visible"/>
                                      </p:to>
                                    </p:set>
                                    <p:animEffect filter="fade" transition="in">
                                      <p:cBhvr>
                                        <p:cTn dur="300"/>
                                        <p:tgtEl>
                                          <p:spTgt spid="5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xEl>
                                              <p:pRg end="3" st="3"/>
                                            </p:txEl>
                                          </p:spTgt>
                                        </p:tgtEl>
                                        <p:attrNameLst>
                                          <p:attrName>style.visibility</p:attrName>
                                        </p:attrNameLst>
                                      </p:cBhvr>
                                      <p:to>
                                        <p:strVal val="visible"/>
                                      </p:to>
                                    </p:set>
                                    <p:animEffect filter="fade" transition="in">
                                      <p:cBhvr>
                                        <p:cTn dur="300"/>
                                        <p:tgtEl>
                                          <p:spTgt spid="53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xEl>
                                              <p:pRg end="4" st="4"/>
                                            </p:txEl>
                                          </p:spTgt>
                                        </p:tgtEl>
                                        <p:attrNameLst>
                                          <p:attrName>style.visibility</p:attrName>
                                        </p:attrNameLst>
                                      </p:cBhvr>
                                      <p:to>
                                        <p:strVal val="visible"/>
                                      </p:to>
                                    </p:set>
                                    <p:animEffect filter="fade" transition="in">
                                      <p:cBhvr>
                                        <p:cTn dur="300"/>
                                        <p:tgtEl>
                                          <p:spTgt spid="53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e740b15de5_0_6"/>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800"/>
              </a:spcAft>
              <a:buNone/>
            </a:pPr>
            <a:r>
              <a:rPr lang="en-GB" sz="2400">
                <a:solidFill>
                  <a:schemeClr val="dk1"/>
                </a:solidFill>
                <a:latin typeface="Montserrat ExtraBold"/>
                <a:ea typeface="Montserrat ExtraBold"/>
                <a:cs typeface="Montserrat ExtraBold"/>
                <a:sym typeface="Montserrat ExtraBold"/>
              </a:rPr>
              <a:t>Data Acquisition and Understanding</a:t>
            </a:r>
            <a:endParaRPr sz="2400">
              <a:solidFill>
                <a:schemeClr val="dk1"/>
              </a:solidFill>
              <a:latin typeface="Montserrat ExtraBold"/>
              <a:ea typeface="Montserrat ExtraBold"/>
              <a:cs typeface="Montserrat ExtraBold"/>
              <a:sym typeface="Montserrat ExtraBold"/>
            </a:endParaRPr>
          </a:p>
        </p:txBody>
      </p:sp>
      <p:sp>
        <p:nvSpPr>
          <p:cNvPr id="538" name="Google Shape;538;ge740b15de5_0_6"/>
          <p:cNvSpPr txBox="1"/>
          <p:nvPr>
            <p:ph idx="1" type="body"/>
          </p:nvPr>
        </p:nvSpPr>
        <p:spPr>
          <a:xfrm>
            <a:off x="580400" y="1140775"/>
            <a:ext cx="7905300" cy="2721900"/>
          </a:xfrm>
          <a:prstGeom prst="rect">
            <a:avLst/>
          </a:prstGeom>
          <a:noFill/>
          <a:ln>
            <a:noFill/>
          </a:ln>
        </p:spPr>
        <p:txBody>
          <a:bodyPr anchorCtr="0" anchor="t" bIns="68575" lIns="68575" spcFirstLastPara="1" rIns="68575" wrap="square" tIns="68575">
            <a:noAutofit/>
          </a:bodyPr>
          <a:lstStyle/>
          <a:p>
            <a:pPr indent="-368300" lvl="0" marL="457200" rtl="0" algn="l">
              <a:lnSpc>
                <a:spcPct val="150000"/>
              </a:lnSpc>
              <a:spcBef>
                <a:spcPts val="0"/>
              </a:spcBef>
              <a:spcAft>
                <a:spcPts val="0"/>
              </a:spcAft>
              <a:buClr>
                <a:schemeClr val="dk1"/>
              </a:buClr>
              <a:buSzPts val="2200"/>
              <a:buFont typeface="Montserrat Medium"/>
              <a:buChar char="●"/>
            </a:pPr>
            <a:r>
              <a:rPr lang="en-GB">
                <a:solidFill>
                  <a:schemeClr val="dk1"/>
                </a:solidFill>
                <a:latin typeface="Montserrat Medium"/>
                <a:ea typeface="Montserrat Medium"/>
                <a:cs typeface="Montserrat Medium"/>
                <a:sym typeface="Montserrat Medium"/>
              </a:rPr>
              <a:t>A</a:t>
            </a:r>
            <a:r>
              <a:rPr lang="en-GB">
                <a:solidFill>
                  <a:schemeClr val="dk1"/>
                </a:solidFill>
                <a:latin typeface="Montserrat Medium"/>
                <a:ea typeface="Montserrat Medium"/>
                <a:cs typeface="Montserrat Medium"/>
                <a:sym typeface="Montserrat Medium"/>
              </a:rPr>
              <a:t>ims at finding patterns in the data to guide the choice of the most appropriate modelling techniques to use.</a:t>
            </a:r>
            <a:endParaRPr>
              <a:solidFill>
                <a:schemeClr val="dk1"/>
              </a:solidFill>
              <a:latin typeface="Montserrat Medium"/>
              <a:ea typeface="Montserrat Medium"/>
              <a:cs typeface="Montserrat Medium"/>
              <a:sym typeface="Montserrat Medium"/>
            </a:endParaRPr>
          </a:p>
          <a:p>
            <a:pPr indent="-368300" lvl="0" marL="457200" rtl="0" algn="l">
              <a:lnSpc>
                <a:spcPct val="150000"/>
              </a:lnSpc>
              <a:spcBef>
                <a:spcPts val="0"/>
              </a:spcBef>
              <a:spcAft>
                <a:spcPts val="0"/>
              </a:spcAft>
              <a:buClr>
                <a:schemeClr val="dk1"/>
              </a:buClr>
              <a:buSzPts val="2200"/>
              <a:buFont typeface="Montserrat Medium"/>
              <a:buChar char="●"/>
            </a:pPr>
            <a:r>
              <a:rPr lang="en-GB">
                <a:solidFill>
                  <a:schemeClr val="dk1"/>
                </a:solidFill>
                <a:latin typeface="Montserrat Medium"/>
                <a:ea typeface="Montserrat Medium"/>
                <a:cs typeface="Montserrat Medium"/>
                <a:sym typeface="Montserrat Medium"/>
              </a:rPr>
              <a:t>Data scientists usually have a better idea of whether the existing data is sufficient.</a:t>
            </a:r>
            <a:endParaRPr>
              <a:solidFill>
                <a:schemeClr val="dk1"/>
              </a:solidFill>
              <a:latin typeface="Montserrat Medium"/>
              <a:ea typeface="Montserrat Medium"/>
              <a:cs typeface="Montserrat Medium"/>
              <a:sym typeface="Montserrat Medium"/>
            </a:endParaRPr>
          </a:p>
          <a:p>
            <a:pPr indent="-368300" lvl="0" marL="457200" rtl="0" algn="l">
              <a:lnSpc>
                <a:spcPct val="150000"/>
              </a:lnSpc>
              <a:spcBef>
                <a:spcPts val="0"/>
              </a:spcBef>
              <a:spcAft>
                <a:spcPts val="0"/>
              </a:spcAft>
              <a:buClr>
                <a:schemeClr val="dk1"/>
              </a:buClr>
              <a:buSzPts val="2200"/>
              <a:buFont typeface="Montserrat Medium"/>
              <a:buChar char="●"/>
            </a:pPr>
            <a:r>
              <a:rPr lang="en-GB">
                <a:solidFill>
                  <a:schemeClr val="dk1"/>
                </a:solidFill>
                <a:latin typeface="Montserrat Medium"/>
                <a:ea typeface="Montserrat Medium"/>
                <a:cs typeface="Montserrat Medium"/>
                <a:sym typeface="Montserrat Medium"/>
              </a:rPr>
              <a:t>Need to find new data sources to augment the initial dataset.</a:t>
            </a:r>
            <a:endParaRPr>
              <a:solidFill>
                <a:schemeClr val="dk1"/>
              </a:solidFill>
              <a:latin typeface="Montserrat Medium"/>
              <a:ea typeface="Montserrat Medium"/>
              <a:cs typeface="Montserrat Medium"/>
              <a:sym typeface="Montserrat Medium"/>
            </a:endParaRPr>
          </a:p>
          <a:p>
            <a:pPr indent="-368300" lvl="0" marL="457200" rtl="0" algn="l">
              <a:lnSpc>
                <a:spcPct val="150000"/>
              </a:lnSpc>
              <a:spcBef>
                <a:spcPts val="0"/>
              </a:spcBef>
              <a:spcAft>
                <a:spcPts val="0"/>
              </a:spcAft>
              <a:buClr>
                <a:schemeClr val="dk1"/>
              </a:buClr>
              <a:buSzPts val="2200"/>
              <a:buFont typeface="Montserrat Medium"/>
              <a:buChar char="●"/>
            </a:pPr>
            <a:r>
              <a:rPr lang="en-GB">
                <a:solidFill>
                  <a:schemeClr val="dk1"/>
                </a:solidFill>
                <a:latin typeface="Montserrat Medium"/>
                <a:ea typeface="Montserrat Medium"/>
                <a:cs typeface="Montserrat Medium"/>
                <a:sym typeface="Montserrat Medium"/>
              </a:rPr>
              <a:t>I</a:t>
            </a:r>
            <a:r>
              <a:rPr lang="en-GB">
                <a:solidFill>
                  <a:schemeClr val="dk1"/>
                </a:solidFill>
                <a:latin typeface="Montserrat Medium"/>
                <a:ea typeface="Montserrat Medium"/>
                <a:cs typeface="Montserrat Medium"/>
                <a:sym typeface="Montserrat Medium"/>
              </a:rPr>
              <a:t>f the d</a:t>
            </a:r>
            <a:r>
              <a:rPr lang="en-GB">
                <a:solidFill>
                  <a:schemeClr val="dk1"/>
                </a:solidFill>
                <a:latin typeface="Montserrat Medium"/>
                <a:ea typeface="Montserrat Medium"/>
                <a:cs typeface="Montserrat Medium"/>
                <a:sym typeface="Montserrat Medium"/>
              </a:rPr>
              <a:t>ata is appropriate.</a:t>
            </a:r>
            <a:endParaRPr>
              <a:solidFill>
                <a:schemeClr val="dk1"/>
              </a:solidFill>
              <a:latin typeface="Montserrat Medium"/>
              <a:ea typeface="Montserrat Medium"/>
              <a:cs typeface="Montserrat Medium"/>
              <a:sym typeface="Montserrat Medium"/>
            </a:endParaRPr>
          </a:p>
        </p:txBody>
      </p:sp>
      <p:cxnSp>
        <p:nvCxnSpPr>
          <p:cNvPr id="539" name="Google Shape;539;ge740b15de5_0_6"/>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xEl>
                                              <p:pRg end="0" st="0"/>
                                            </p:txEl>
                                          </p:spTgt>
                                        </p:tgtEl>
                                        <p:attrNameLst>
                                          <p:attrName>style.visibility</p:attrName>
                                        </p:attrNameLst>
                                      </p:cBhvr>
                                      <p:to>
                                        <p:strVal val="visible"/>
                                      </p:to>
                                    </p:set>
                                    <p:animEffect filter="fade" transition="in">
                                      <p:cBhvr>
                                        <p:cTn dur="300"/>
                                        <p:tgtEl>
                                          <p:spTgt spid="5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xEl>
                                              <p:pRg end="1" st="1"/>
                                            </p:txEl>
                                          </p:spTgt>
                                        </p:tgtEl>
                                        <p:attrNameLst>
                                          <p:attrName>style.visibility</p:attrName>
                                        </p:attrNameLst>
                                      </p:cBhvr>
                                      <p:to>
                                        <p:strVal val="visible"/>
                                      </p:to>
                                    </p:set>
                                    <p:animEffect filter="fade" transition="in">
                                      <p:cBhvr>
                                        <p:cTn dur="300"/>
                                        <p:tgtEl>
                                          <p:spTgt spid="5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xEl>
                                              <p:pRg end="2" st="2"/>
                                            </p:txEl>
                                          </p:spTgt>
                                        </p:tgtEl>
                                        <p:attrNameLst>
                                          <p:attrName>style.visibility</p:attrName>
                                        </p:attrNameLst>
                                      </p:cBhvr>
                                      <p:to>
                                        <p:strVal val="visible"/>
                                      </p:to>
                                    </p:set>
                                    <p:animEffect filter="fade" transition="in">
                                      <p:cBhvr>
                                        <p:cTn dur="300"/>
                                        <p:tgtEl>
                                          <p:spTgt spid="5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xEl>
                                              <p:pRg end="3" st="3"/>
                                            </p:txEl>
                                          </p:spTgt>
                                        </p:tgtEl>
                                        <p:attrNameLst>
                                          <p:attrName>style.visibility</p:attrName>
                                        </p:attrNameLst>
                                      </p:cBhvr>
                                      <p:to>
                                        <p:strVal val="visible"/>
                                      </p:to>
                                    </p:set>
                                    <p:animEffect filter="fade" transition="in">
                                      <p:cBhvr>
                                        <p:cTn dur="300"/>
                                        <p:tgtEl>
                                          <p:spTgt spid="53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ge473451b1d_0_6"/>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800"/>
              </a:spcAft>
              <a:buNone/>
            </a:pPr>
            <a:r>
              <a:rPr lang="en-GB" sz="2400">
                <a:solidFill>
                  <a:schemeClr val="dk1"/>
                </a:solidFill>
                <a:latin typeface="Montserrat ExtraBold"/>
                <a:ea typeface="Montserrat ExtraBold"/>
                <a:cs typeface="Montserrat ExtraBold"/>
                <a:sym typeface="Montserrat ExtraBold"/>
              </a:rPr>
              <a:t>Modelling</a:t>
            </a:r>
            <a:endParaRPr sz="2400">
              <a:solidFill>
                <a:schemeClr val="dk1"/>
              </a:solidFill>
              <a:latin typeface="Montserrat ExtraBold"/>
              <a:ea typeface="Montserrat ExtraBold"/>
              <a:cs typeface="Montserrat ExtraBold"/>
              <a:sym typeface="Montserrat ExtraBold"/>
            </a:endParaRPr>
          </a:p>
        </p:txBody>
      </p:sp>
      <p:sp>
        <p:nvSpPr>
          <p:cNvPr id="545" name="Google Shape;545;ge473451b1d_0_6"/>
          <p:cNvSpPr txBox="1"/>
          <p:nvPr>
            <p:ph idx="1" type="body"/>
          </p:nvPr>
        </p:nvSpPr>
        <p:spPr>
          <a:xfrm>
            <a:off x="530875" y="1120775"/>
            <a:ext cx="7464600" cy="2782800"/>
          </a:xfrm>
          <a:prstGeom prst="rect">
            <a:avLst/>
          </a:prstGeom>
          <a:noFill/>
          <a:ln>
            <a:noFill/>
          </a:ln>
        </p:spPr>
        <p:txBody>
          <a:bodyPr anchorCtr="0" anchor="t" bIns="68575" lIns="68575" spcFirstLastPara="1" rIns="68575" wrap="square" tIns="68575">
            <a:noAutofit/>
          </a:bodyPr>
          <a:lstStyle/>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 Feature engineering is performed on the cleaned dataset in order to generate a new, improved, dataset that facilitates model training. </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Insights obtained from the data exploration step and on the domain expertise of the data scientist. </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Consists of informative features, several models are trained and evaluated.</a:t>
            </a:r>
            <a:endParaRPr>
              <a:solidFill>
                <a:schemeClr val="dk1"/>
              </a:solidFill>
              <a:latin typeface="Montserrat Medium"/>
              <a:ea typeface="Montserrat Medium"/>
              <a:cs typeface="Montserrat Medium"/>
              <a:sym typeface="Montserrat Medium"/>
            </a:endParaRPr>
          </a:p>
        </p:txBody>
      </p:sp>
      <p:cxnSp>
        <p:nvCxnSpPr>
          <p:cNvPr id="546" name="Google Shape;546;ge473451b1d_0_6"/>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0" st="0"/>
                                            </p:txEl>
                                          </p:spTgt>
                                        </p:tgtEl>
                                        <p:attrNameLst>
                                          <p:attrName>style.visibility</p:attrName>
                                        </p:attrNameLst>
                                      </p:cBhvr>
                                      <p:to>
                                        <p:strVal val="visible"/>
                                      </p:to>
                                    </p:set>
                                    <p:animEffect filter="fade" transition="in">
                                      <p:cBhvr>
                                        <p:cTn dur="300"/>
                                        <p:tgtEl>
                                          <p:spTgt spid="5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1" st="1"/>
                                            </p:txEl>
                                          </p:spTgt>
                                        </p:tgtEl>
                                        <p:attrNameLst>
                                          <p:attrName>style.visibility</p:attrName>
                                        </p:attrNameLst>
                                      </p:cBhvr>
                                      <p:to>
                                        <p:strVal val="visible"/>
                                      </p:to>
                                    </p:set>
                                    <p:animEffect filter="fade" transition="in">
                                      <p:cBhvr>
                                        <p:cTn dur="300"/>
                                        <p:tgtEl>
                                          <p:spTgt spid="5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2" st="2"/>
                                            </p:txEl>
                                          </p:spTgt>
                                        </p:tgtEl>
                                        <p:attrNameLst>
                                          <p:attrName>style.visibility</p:attrName>
                                        </p:attrNameLst>
                                      </p:cBhvr>
                                      <p:to>
                                        <p:strVal val="visible"/>
                                      </p:to>
                                    </p:set>
                                    <p:animEffect filter="fade" transition="in">
                                      <p:cBhvr>
                                        <p:cTn dur="300"/>
                                        <p:tgtEl>
                                          <p:spTgt spid="54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ge473451b1d_0_12"/>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800"/>
              </a:spcAft>
              <a:buNone/>
            </a:pPr>
            <a:r>
              <a:rPr lang="en-GB" sz="2400">
                <a:solidFill>
                  <a:schemeClr val="dk1"/>
                </a:solidFill>
                <a:latin typeface="Montserrat ExtraBold"/>
                <a:ea typeface="Montserrat ExtraBold"/>
                <a:cs typeface="Montserrat ExtraBold"/>
                <a:sym typeface="Montserrat ExtraBold"/>
              </a:rPr>
              <a:t>Deployment</a:t>
            </a:r>
            <a:endParaRPr sz="2400">
              <a:solidFill>
                <a:schemeClr val="dk1"/>
              </a:solidFill>
              <a:latin typeface="Montserrat ExtraBold"/>
              <a:ea typeface="Montserrat ExtraBold"/>
              <a:cs typeface="Montserrat ExtraBold"/>
              <a:sym typeface="Montserrat ExtraBold"/>
            </a:endParaRPr>
          </a:p>
        </p:txBody>
      </p:sp>
      <p:sp>
        <p:nvSpPr>
          <p:cNvPr id="552" name="Google Shape;552;ge473451b1d_0_12"/>
          <p:cNvSpPr txBox="1"/>
          <p:nvPr>
            <p:ph idx="1" type="body"/>
          </p:nvPr>
        </p:nvSpPr>
        <p:spPr>
          <a:xfrm>
            <a:off x="701025" y="1350925"/>
            <a:ext cx="6994200" cy="23124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Deploying the data pipeline and the winner model to a production or production-like environment. </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Model predictions can be made either in real-time or on a batch basis and this has to be decided in this stage</a:t>
            </a:r>
            <a:r>
              <a:rPr lang="en-GB" sz="1700">
                <a:solidFill>
                  <a:schemeClr val="dk1"/>
                </a:solidFill>
                <a:latin typeface="Montserrat Medium"/>
                <a:ea typeface="Montserrat Medium"/>
                <a:cs typeface="Montserrat Medium"/>
                <a:sym typeface="Montserrat Medium"/>
              </a:rPr>
              <a:t>.</a:t>
            </a:r>
            <a:endParaRPr sz="1700">
              <a:solidFill>
                <a:schemeClr val="dk1"/>
              </a:solidFill>
              <a:latin typeface="Montserrat Medium"/>
              <a:ea typeface="Montserrat Medium"/>
              <a:cs typeface="Montserrat Medium"/>
              <a:sym typeface="Montserrat Medium"/>
            </a:endParaRPr>
          </a:p>
        </p:txBody>
      </p:sp>
      <p:cxnSp>
        <p:nvCxnSpPr>
          <p:cNvPr id="553" name="Google Shape;553;ge473451b1d_0_12"/>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xEl>
                                              <p:pRg end="0" st="0"/>
                                            </p:txEl>
                                          </p:spTgt>
                                        </p:tgtEl>
                                        <p:attrNameLst>
                                          <p:attrName>style.visibility</p:attrName>
                                        </p:attrNameLst>
                                      </p:cBhvr>
                                      <p:to>
                                        <p:strVal val="visible"/>
                                      </p:to>
                                    </p:set>
                                    <p:animEffect filter="fade" transition="in">
                                      <p:cBhvr>
                                        <p:cTn dur="300"/>
                                        <p:tgtEl>
                                          <p:spTgt spid="5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xEl>
                                              <p:pRg end="1" st="1"/>
                                            </p:txEl>
                                          </p:spTgt>
                                        </p:tgtEl>
                                        <p:attrNameLst>
                                          <p:attrName>style.visibility</p:attrName>
                                        </p:attrNameLst>
                                      </p:cBhvr>
                                      <p:to>
                                        <p:strVal val="visible"/>
                                      </p:to>
                                    </p:set>
                                    <p:animEffect filter="fade" transition="in">
                                      <p:cBhvr>
                                        <p:cTn dur="300"/>
                                        <p:tgtEl>
                                          <p:spTgt spid="55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ge740b15de5_0_0"/>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800"/>
              </a:spcAft>
              <a:buNone/>
            </a:pPr>
            <a:r>
              <a:rPr lang="en-GB" sz="2400">
                <a:solidFill>
                  <a:schemeClr val="dk1"/>
                </a:solidFill>
                <a:latin typeface="Montserrat ExtraBold"/>
                <a:ea typeface="Montserrat ExtraBold"/>
                <a:cs typeface="Montserrat ExtraBold"/>
                <a:sym typeface="Montserrat ExtraBold"/>
              </a:rPr>
              <a:t>Customer Acceptance</a:t>
            </a:r>
            <a:endParaRPr sz="2400">
              <a:solidFill>
                <a:schemeClr val="dk1"/>
              </a:solidFill>
              <a:latin typeface="Montserrat ExtraBold"/>
              <a:ea typeface="Montserrat ExtraBold"/>
              <a:cs typeface="Montserrat ExtraBold"/>
              <a:sym typeface="Montserrat ExtraBold"/>
            </a:endParaRPr>
          </a:p>
        </p:txBody>
      </p:sp>
      <p:sp>
        <p:nvSpPr>
          <p:cNvPr id="559" name="Google Shape;559;ge740b15de5_0_0"/>
          <p:cNvSpPr txBox="1"/>
          <p:nvPr>
            <p:ph idx="1" type="body"/>
          </p:nvPr>
        </p:nvSpPr>
        <p:spPr>
          <a:xfrm>
            <a:off x="751050" y="1210825"/>
            <a:ext cx="7324500" cy="25827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CRISP-DM equivalent is available, is </a:t>
            </a:r>
            <a:r>
              <a:rPr i="1" lang="en-GB" sz="1700">
                <a:solidFill>
                  <a:schemeClr val="dk1"/>
                </a:solidFill>
                <a:latin typeface="Montserrat Medium"/>
                <a:ea typeface="Montserrat Medium"/>
                <a:cs typeface="Montserrat Medium"/>
                <a:sym typeface="Montserrat Medium"/>
              </a:rPr>
              <a:t>customer acceptance.</a:t>
            </a:r>
            <a:r>
              <a:rPr lang="en-GB" sz="1700">
                <a:solidFill>
                  <a:schemeClr val="dk1"/>
                </a:solidFill>
                <a:latin typeface="Montserrat Medium"/>
                <a:ea typeface="Montserrat Medium"/>
                <a:cs typeface="Montserrat Medium"/>
                <a:sym typeface="Montserrat Medium"/>
              </a:rPr>
              <a:t> </a:t>
            </a:r>
            <a:endParaRPr sz="1700">
              <a:solidFill>
                <a:schemeClr val="dk1"/>
              </a:solidFill>
              <a:latin typeface="Montserrat Medium"/>
              <a:ea typeface="Montserrat Medium"/>
              <a:cs typeface="Montserrat Medium"/>
              <a:sym typeface="Montserrat Medium"/>
            </a:endParaRPr>
          </a:p>
          <a:p>
            <a:pPr indent="0" lvl="0" marL="0" rtl="0" algn="l">
              <a:lnSpc>
                <a:spcPct val="150000"/>
              </a:lnSpc>
              <a:spcBef>
                <a:spcPts val="800"/>
              </a:spcBef>
              <a:spcAft>
                <a:spcPts val="0"/>
              </a:spcAft>
              <a:buNone/>
            </a:pPr>
            <a:r>
              <a:rPr lang="en-GB" sz="1700">
                <a:solidFill>
                  <a:schemeClr val="dk1"/>
                </a:solidFill>
                <a:latin typeface="Montserrat Medium"/>
                <a:ea typeface="Montserrat Medium"/>
                <a:cs typeface="Montserrat Medium"/>
                <a:sym typeface="Montserrat Medium"/>
              </a:rPr>
              <a:t>Involves two important tasks: </a:t>
            </a:r>
            <a:endParaRPr sz="1700">
              <a:solidFill>
                <a:schemeClr val="dk1"/>
              </a:solidFill>
              <a:latin typeface="Montserrat Medium"/>
              <a:ea typeface="Montserrat Medium"/>
              <a:cs typeface="Montserrat Medium"/>
              <a:sym typeface="Montserrat Medium"/>
            </a:endParaRPr>
          </a:p>
          <a:p>
            <a:pPr indent="-336550" lvl="0" marL="914400" rtl="0" algn="l">
              <a:lnSpc>
                <a:spcPct val="150000"/>
              </a:lnSpc>
              <a:spcBef>
                <a:spcPts val="800"/>
              </a:spcBef>
              <a:spcAft>
                <a:spcPts val="0"/>
              </a:spcAft>
              <a:buClr>
                <a:schemeClr val="dk1"/>
              </a:buClr>
              <a:buSzPts val="1700"/>
              <a:buFont typeface="Montserrat Medium"/>
              <a:buAutoNum type="alphaUcPeriod"/>
            </a:pPr>
            <a:r>
              <a:rPr lang="en-GB" sz="1700">
                <a:solidFill>
                  <a:schemeClr val="dk1"/>
                </a:solidFill>
                <a:latin typeface="Montserrat Medium"/>
                <a:ea typeface="Montserrat Medium"/>
                <a:cs typeface="Montserrat Medium"/>
                <a:sym typeface="Montserrat Medium"/>
              </a:rPr>
              <a:t>System validation.</a:t>
            </a:r>
            <a:endParaRPr sz="1700">
              <a:solidFill>
                <a:schemeClr val="dk1"/>
              </a:solidFill>
              <a:latin typeface="Montserrat Medium"/>
              <a:ea typeface="Montserrat Medium"/>
              <a:cs typeface="Montserrat Medium"/>
              <a:sym typeface="Montserrat Medium"/>
            </a:endParaRPr>
          </a:p>
          <a:p>
            <a:pPr indent="-336550" lvl="0" marL="914400" rtl="0" algn="l">
              <a:lnSpc>
                <a:spcPct val="150000"/>
              </a:lnSpc>
              <a:spcBef>
                <a:spcPts val="0"/>
              </a:spcBef>
              <a:spcAft>
                <a:spcPts val="0"/>
              </a:spcAft>
              <a:buClr>
                <a:schemeClr val="dk1"/>
              </a:buClr>
              <a:buSzPts val="1700"/>
              <a:buFont typeface="Montserrat Medium"/>
              <a:buAutoNum type="alphaUcPeriod"/>
            </a:pPr>
            <a:r>
              <a:rPr lang="en-GB" sz="1700">
                <a:solidFill>
                  <a:schemeClr val="dk1"/>
                </a:solidFill>
                <a:latin typeface="Montserrat Medium"/>
                <a:ea typeface="Montserrat Medium"/>
                <a:cs typeface="Montserrat Medium"/>
                <a:sym typeface="Montserrat Medium"/>
              </a:rPr>
              <a:t>Project hand-off. </a:t>
            </a:r>
            <a:endParaRPr sz="1700">
              <a:solidFill>
                <a:schemeClr val="dk1"/>
              </a:solidFill>
              <a:latin typeface="Montserrat Medium"/>
              <a:ea typeface="Montserrat Medium"/>
              <a:cs typeface="Montserrat Medium"/>
              <a:sym typeface="Montserrat Medium"/>
            </a:endParaRPr>
          </a:p>
        </p:txBody>
      </p:sp>
      <p:cxnSp>
        <p:nvCxnSpPr>
          <p:cNvPr id="560" name="Google Shape;560;ge740b15de5_0_0"/>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
                                            <p:txEl>
                                              <p:pRg end="0" st="0"/>
                                            </p:txEl>
                                          </p:spTgt>
                                        </p:tgtEl>
                                        <p:attrNameLst>
                                          <p:attrName>style.visibility</p:attrName>
                                        </p:attrNameLst>
                                      </p:cBhvr>
                                      <p:to>
                                        <p:strVal val="visible"/>
                                      </p:to>
                                    </p:set>
                                    <p:animEffect filter="fade" transition="in">
                                      <p:cBhvr>
                                        <p:cTn dur="300"/>
                                        <p:tgtEl>
                                          <p:spTgt spid="5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
                                            <p:txEl>
                                              <p:pRg end="1" st="1"/>
                                            </p:txEl>
                                          </p:spTgt>
                                        </p:tgtEl>
                                        <p:attrNameLst>
                                          <p:attrName>style.visibility</p:attrName>
                                        </p:attrNameLst>
                                      </p:cBhvr>
                                      <p:to>
                                        <p:strVal val="visible"/>
                                      </p:to>
                                    </p:set>
                                    <p:animEffect filter="fade" transition="in">
                                      <p:cBhvr>
                                        <p:cTn dur="300"/>
                                        <p:tgtEl>
                                          <p:spTgt spid="5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
                                            <p:txEl>
                                              <p:pRg end="2" st="2"/>
                                            </p:txEl>
                                          </p:spTgt>
                                        </p:tgtEl>
                                        <p:attrNameLst>
                                          <p:attrName>style.visibility</p:attrName>
                                        </p:attrNameLst>
                                      </p:cBhvr>
                                      <p:to>
                                        <p:strVal val="visible"/>
                                      </p:to>
                                    </p:set>
                                    <p:animEffect filter="fade" transition="in">
                                      <p:cBhvr>
                                        <p:cTn dur="300"/>
                                        <p:tgtEl>
                                          <p:spTgt spid="55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
                                            <p:txEl>
                                              <p:pRg end="3" st="3"/>
                                            </p:txEl>
                                          </p:spTgt>
                                        </p:tgtEl>
                                        <p:attrNameLst>
                                          <p:attrName>style.visibility</p:attrName>
                                        </p:attrNameLst>
                                      </p:cBhvr>
                                      <p:to>
                                        <p:strVal val="visible"/>
                                      </p:to>
                                    </p:set>
                                    <p:animEffect filter="fade" transition="in">
                                      <p:cBhvr>
                                        <p:cTn dur="300"/>
                                        <p:tgtEl>
                                          <p:spTgt spid="55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e473451b1d_0_18"/>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800"/>
              </a:spcAft>
              <a:buNone/>
            </a:pPr>
            <a:r>
              <a:rPr lang="en-GB" sz="2400">
                <a:solidFill>
                  <a:schemeClr val="dk1"/>
                </a:solidFill>
                <a:latin typeface="Montserrat ExtraBold"/>
                <a:ea typeface="Montserrat ExtraBold"/>
                <a:cs typeface="Montserrat ExtraBold"/>
                <a:sym typeface="Montserrat ExtraBold"/>
              </a:rPr>
              <a:t>Customer Acceptance</a:t>
            </a:r>
            <a:endParaRPr sz="2400">
              <a:solidFill>
                <a:schemeClr val="dk1"/>
              </a:solidFill>
              <a:latin typeface="Montserrat ExtraBold"/>
              <a:ea typeface="Montserrat ExtraBold"/>
              <a:cs typeface="Montserrat ExtraBold"/>
              <a:sym typeface="Montserrat ExtraBold"/>
            </a:endParaRPr>
          </a:p>
        </p:txBody>
      </p:sp>
      <p:sp>
        <p:nvSpPr>
          <p:cNvPr id="566" name="Google Shape;566;ge473451b1d_0_18"/>
          <p:cNvSpPr txBox="1"/>
          <p:nvPr>
            <p:ph idx="1" type="body"/>
          </p:nvPr>
        </p:nvSpPr>
        <p:spPr>
          <a:xfrm>
            <a:off x="751050" y="1230850"/>
            <a:ext cx="7500000" cy="25626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To confirm that the deployed model meets the client’s needs and expectations.</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Whereas the project hand-off includes handing-off the project to the person responsible of running the system in production, as well as delivering any project reports and documentation.</a:t>
            </a:r>
            <a:endParaRPr sz="1700">
              <a:solidFill>
                <a:schemeClr val="dk1"/>
              </a:solidFill>
              <a:latin typeface="Montserrat Medium"/>
              <a:ea typeface="Montserrat Medium"/>
              <a:cs typeface="Montserrat Medium"/>
              <a:sym typeface="Montserrat Medium"/>
            </a:endParaRPr>
          </a:p>
        </p:txBody>
      </p:sp>
      <p:cxnSp>
        <p:nvCxnSpPr>
          <p:cNvPr id="567" name="Google Shape;567;ge473451b1d_0_18"/>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xEl>
                                              <p:pRg end="0" st="0"/>
                                            </p:txEl>
                                          </p:spTgt>
                                        </p:tgtEl>
                                        <p:attrNameLst>
                                          <p:attrName>style.visibility</p:attrName>
                                        </p:attrNameLst>
                                      </p:cBhvr>
                                      <p:to>
                                        <p:strVal val="visible"/>
                                      </p:to>
                                    </p:set>
                                    <p:animEffect filter="fade" transition="in">
                                      <p:cBhvr>
                                        <p:cTn dur="300"/>
                                        <p:tgtEl>
                                          <p:spTgt spid="5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xEl>
                                              <p:pRg end="1" st="1"/>
                                            </p:txEl>
                                          </p:spTgt>
                                        </p:tgtEl>
                                        <p:attrNameLst>
                                          <p:attrName>style.visibility</p:attrName>
                                        </p:attrNameLst>
                                      </p:cBhvr>
                                      <p:to>
                                        <p:strVal val="visible"/>
                                      </p:to>
                                    </p:set>
                                    <p:animEffect filter="fade" transition="in">
                                      <p:cBhvr>
                                        <p:cTn dur="300"/>
                                        <p:tgtEl>
                                          <p:spTgt spid="56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e473451b1d_0_24"/>
          <p:cNvSpPr txBox="1"/>
          <p:nvPr>
            <p:ph idx="1" type="body"/>
          </p:nvPr>
        </p:nvSpPr>
        <p:spPr>
          <a:xfrm>
            <a:off x="311700" y="1521625"/>
            <a:ext cx="8428800" cy="14790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None/>
            </a:pPr>
            <a:r>
              <a:rPr lang="en-GB" sz="2400">
                <a:solidFill>
                  <a:schemeClr val="dk1"/>
                </a:solidFill>
                <a:latin typeface="Montserrat ExtraBold"/>
                <a:ea typeface="Montserrat ExtraBold"/>
                <a:cs typeface="Montserrat ExtraBold"/>
                <a:sym typeface="Montserrat ExtraBold"/>
              </a:rPr>
              <a:t>C01S02L10 Pros and Cons of TDSP</a:t>
            </a:r>
            <a:endParaRPr sz="2400">
              <a:solidFill>
                <a:schemeClr val="dk1"/>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2">
                                            <p:txEl>
                                              <p:pRg end="0" st="0"/>
                                            </p:txEl>
                                          </p:spTgt>
                                        </p:tgtEl>
                                        <p:attrNameLst>
                                          <p:attrName>style.visibility</p:attrName>
                                        </p:attrNameLst>
                                      </p:cBhvr>
                                      <p:to>
                                        <p:strVal val="visible"/>
                                      </p:to>
                                    </p:set>
                                    <p:animEffect filter="fade" transition="in">
                                      <p:cBhvr>
                                        <p:cTn dur="300"/>
                                        <p:tgtEl>
                                          <p:spTgt spid="57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ge660f3b780_1_2"/>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2700"/>
              <a:buNone/>
            </a:pPr>
            <a:r>
              <a:rPr lang="en-GB" sz="2500">
                <a:solidFill>
                  <a:schemeClr val="dk1"/>
                </a:solidFill>
                <a:latin typeface="Montserrat ExtraBold"/>
                <a:ea typeface="Montserrat ExtraBold"/>
                <a:cs typeface="Montserrat ExtraBold"/>
                <a:sym typeface="Montserrat ExtraBold"/>
              </a:rPr>
              <a:t>Why is </a:t>
            </a:r>
            <a:r>
              <a:rPr lang="en-GB" sz="2500">
                <a:solidFill>
                  <a:schemeClr val="dk1"/>
                </a:solidFill>
                <a:latin typeface="Montserrat ExtraBold"/>
                <a:ea typeface="Montserrat ExtraBold"/>
                <a:cs typeface="Montserrat ExtraBold"/>
                <a:sym typeface="Montserrat ExtraBold"/>
              </a:rPr>
              <a:t>Data Mining necessary?</a:t>
            </a:r>
            <a:endParaRPr sz="2500">
              <a:solidFill>
                <a:schemeClr val="dk1"/>
              </a:solidFill>
              <a:latin typeface="Montserrat ExtraBold"/>
              <a:ea typeface="Montserrat ExtraBold"/>
              <a:cs typeface="Montserrat ExtraBold"/>
              <a:sym typeface="Montserrat ExtraBold"/>
            </a:endParaRPr>
          </a:p>
        </p:txBody>
      </p:sp>
      <p:sp>
        <p:nvSpPr>
          <p:cNvPr id="88" name="Google Shape;88;ge660f3b780_1_2"/>
          <p:cNvSpPr txBox="1"/>
          <p:nvPr>
            <p:ph idx="1" type="body"/>
          </p:nvPr>
        </p:nvSpPr>
        <p:spPr>
          <a:xfrm>
            <a:off x="311700" y="1115450"/>
            <a:ext cx="5879400" cy="3184200"/>
          </a:xfrm>
          <a:prstGeom prst="rect">
            <a:avLst/>
          </a:prstGeom>
          <a:noFill/>
          <a:ln>
            <a:noFill/>
          </a:ln>
        </p:spPr>
        <p:txBody>
          <a:bodyPr anchorCtr="0" anchor="t" bIns="68575" lIns="68575" spcFirstLastPara="1" rIns="68575" wrap="square" tIns="68575">
            <a:noAutofit/>
          </a:bodyPr>
          <a:lstStyle/>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Analyzing and exploring data to discover patterns and trends.</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Analyzing enormous sets of data and then extracting the meaning of the data. </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Predicts behaviours and future trends.</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Allowing businesses to make proactive, knowledge-driven decisions.</a:t>
            </a:r>
            <a:endParaRPr>
              <a:solidFill>
                <a:schemeClr val="dk1"/>
              </a:solidFill>
              <a:latin typeface="Montserrat Medium"/>
              <a:ea typeface="Montserrat Medium"/>
              <a:cs typeface="Montserrat Medium"/>
              <a:sym typeface="Montserrat Medium"/>
            </a:endParaRPr>
          </a:p>
        </p:txBody>
      </p:sp>
      <p:cxnSp>
        <p:nvCxnSpPr>
          <p:cNvPr id="89" name="Google Shape;89;ge660f3b780_1_2"/>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pic>
        <p:nvPicPr>
          <p:cNvPr id="90" name="Google Shape;90;ge660f3b780_1_2"/>
          <p:cNvPicPr preferRelativeResize="0"/>
          <p:nvPr/>
        </p:nvPicPr>
        <p:blipFill rotWithShape="1">
          <a:blip r:embed="rId3">
            <a:alphaModFix/>
          </a:blip>
          <a:srcRect b="9922" l="2856" r="0" t="9866"/>
          <a:stretch/>
        </p:blipFill>
        <p:spPr>
          <a:xfrm>
            <a:off x="5796500" y="1115450"/>
            <a:ext cx="3267149" cy="1517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0" st="0"/>
                                            </p:txEl>
                                          </p:spTgt>
                                        </p:tgtEl>
                                        <p:attrNameLst>
                                          <p:attrName>style.visibility</p:attrName>
                                        </p:attrNameLst>
                                      </p:cBhvr>
                                      <p:to>
                                        <p:strVal val="visible"/>
                                      </p:to>
                                    </p:set>
                                    <p:animEffect filter="fade" transition="in">
                                      <p:cBhvr>
                                        <p:cTn dur="300"/>
                                        <p:tgtEl>
                                          <p:spTgt spid="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1" st="1"/>
                                            </p:txEl>
                                          </p:spTgt>
                                        </p:tgtEl>
                                        <p:attrNameLst>
                                          <p:attrName>style.visibility</p:attrName>
                                        </p:attrNameLst>
                                      </p:cBhvr>
                                      <p:to>
                                        <p:strVal val="visible"/>
                                      </p:to>
                                    </p:set>
                                    <p:animEffect filter="fade" transition="in">
                                      <p:cBhvr>
                                        <p:cTn dur="300"/>
                                        <p:tgtEl>
                                          <p:spTgt spid="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2" st="2"/>
                                            </p:txEl>
                                          </p:spTgt>
                                        </p:tgtEl>
                                        <p:attrNameLst>
                                          <p:attrName>style.visibility</p:attrName>
                                        </p:attrNameLst>
                                      </p:cBhvr>
                                      <p:to>
                                        <p:strVal val="visible"/>
                                      </p:to>
                                    </p:set>
                                    <p:animEffect filter="fade" transition="in">
                                      <p:cBhvr>
                                        <p:cTn dur="300"/>
                                        <p:tgtEl>
                                          <p:spTgt spid="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3" st="3"/>
                                            </p:txEl>
                                          </p:spTgt>
                                        </p:tgtEl>
                                        <p:attrNameLst>
                                          <p:attrName>style.visibility</p:attrName>
                                        </p:attrNameLst>
                                      </p:cBhvr>
                                      <p:to>
                                        <p:strVal val="visible"/>
                                      </p:to>
                                    </p:set>
                                    <p:animEffect filter="fade" transition="in">
                                      <p:cBhvr>
                                        <p:cTn dur="300"/>
                                        <p:tgtEl>
                                          <p:spTgt spid="8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ge473451b1d_0_29"/>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Clr>
                <a:schemeClr val="dk1"/>
              </a:buClr>
              <a:buSzPts val="1100"/>
              <a:buFont typeface="Arial"/>
              <a:buNone/>
            </a:pPr>
            <a:r>
              <a:rPr lang="en-GB" sz="2400">
                <a:solidFill>
                  <a:schemeClr val="dk1"/>
                </a:solidFill>
                <a:latin typeface="Montserrat ExtraBold"/>
                <a:ea typeface="Montserrat ExtraBold"/>
                <a:cs typeface="Montserrat ExtraBold"/>
                <a:sym typeface="Montserrat ExtraBold"/>
              </a:rPr>
              <a:t>Advantages of TDSP</a:t>
            </a:r>
            <a:endParaRPr sz="2400">
              <a:solidFill>
                <a:schemeClr val="dk1"/>
              </a:solidFill>
              <a:latin typeface="Montserrat ExtraBold"/>
              <a:ea typeface="Montserrat ExtraBold"/>
              <a:cs typeface="Montserrat ExtraBold"/>
              <a:sym typeface="Montserrat ExtraBold"/>
            </a:endParaRPr>
          </a:p>
        </p:txBody>
      </p:sp>
      <p:sp>
        <p:nvSpPr>
          <p:cNvPr id="578" name="Google Shape;578;ge473451b1d_0_29"/>
          <p:cNvSpPr txBox="1"/>
          <p:nvPr>
            <p:ph idx="1" type="body"/>
          </p:nvPr>
        </p:nvSpPr>
        <p:spPr>
          <a:xfrm>
            <a:off x="740350" y="1264450"/>
            <a:ext cx="7500000" cy="28290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i="1" lang="en-GB" sz="1700">
                <a:solidFill>
                  <a:schemeClr val="dk1"/>
                </a:solidFill>
                <a:latin typeface="Montserrat"/>
                <a:ea typeface="Montserrat"/>
                <a:cs typeface="Montserrat"/>
                <a:sym typeface="Montserrat"/>
              </a:rPr>
              <a:t>Agile:</a:t>
            </a:r>
            <a:endParaRPr b="1" i="1" sz="1700">
              <a:solidFill>
                <a:schemeClr val="dk1"/>
              </a:solidFill>
              <a:latin typeface="Montserrat"/>
              <a:ea typeface="Montserrat"/>
              <a:cs typeface="Montserrat"/>
              <a:sym typeface="Montserrat"/>
            </a:endParaRPr>
          </a:p>
          <a:p>
            <a:pPr indent="-336550" lvl="0" marL="457200" rtl="0" algn="l">
              <a:lnSpc>
                <a:spcPct val="150000"/>
              </a:lnSpc>
              <a:spcBef>
                <a:spcPts val="80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TDSP emphasizes the need for incremental deliverables.</a:t>
            </a:r>
            <a:endParaRPr sz="1700">
              <a:solidFill>
                <a:schemeClr val="dk1"/>
              </a:solidFill>
              <a:latin typeface="Montserrat Medium"/>
              <a:ea typeface="Montserrat Medium"/>
              <a:cs typeface="Montserrat Medium"/>
              <a:sym typeface="Montserrat Medium"/>
            </a:endParaRPr>
          </a:p>
          <a:p>
            <a:pPr indent="0" lvl="0" marL="0" rtl="0" algn="l">
              <a:lnSpc>
                <a:spcPct val="150000"/>
              </a:lnSpc>
              <a:spcBef>
                <a:spcPts val="800"/>
              </a:spcBef>
              <a:spcAft>
                <a:spcPts val="0"/>
              </a:spcAft>
              <a:buNone/>
            </a:pPr>
            <a:r>
              <a:rPr b="1" i="1" lang="en-GB" sz="1700">
                <a:solidFill>
                  <a:schemeClr val="dk1"/>
                </a:solidFill>
                <a:latin typeface="Montserrat"/>
                <a:ea typeface="Montserrat"/>
                <a:cs typeface="Montserrat"/>
                <a:sym typeface="Montserrat"/>
              </a:rPr>
              <a:t>Familiar:</a:t>
            </a:r>
            <a:endParaRPr b="1" i="1" sz="1700">
              <a:solidFill>
                <a:schemeClr val="dk1"/>
              </a:solidFill>
              <a:latin typeface="Montserrat"/>
              <a:ea typeface="Montserrat"/>
              <a:cs typeface="Montserrat"/>
              <a:sym typeface="Montserrat"/>
            </a:endParaRPr>
          </a:p>
          <a:p>
            <a:pPr indent="-336550" lvl="0" marL="457200" rtl="0" algn="l">
              <a:lnSpc>
                <a:spcPct val="150000"/>
              </a:lnSpc>
              <a:spcBef>
                <a:spcPts val="80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Product backlog, </a:t>
            </a:r>
            <a:r>
              <a:rPr lang="en-GB" sz="1700">
                <a:solidFill>
                  <a:schemeClr val="dk1"/>
                </a:solidFill>
                <a:latin typeface="Montserrat Medium"/>
                <a:ea typeface="Montserrat Medium"/>
                <a:cs typeface="Montserrat Medium"/>
                <a:sym typeface="Montserrat Medium"/>
              </a:rPr>
              <a:t>f</a:t>
            </a:r>
            <a:r>
              <a:rPr lang="en-GB" sz="1700">
                <a:solidFill>
                  <a:schemeClr val="dk1"/>
                </a:solidFill>
                <a:latin typeface="Montserrat Medium"/>
                <a:ea typeface="Montserrat Medium"/>
                <a:cs typeface="Montserrat Medium"/>
                <a:sym typeface="Montserrat Medium"/>
              </a:rPr>
              <a:t>eatures</a:t>
            </a:r>
            <a:r>
              <a:rPr lang="en-GB" sz="1700">
                <a:solidFill>
                  <a:schemeClr val="dk1"/>
                </a:solidFill>
                <a:latin typeface="Montserrat Medium"/>
                <a:ea typeface="Montserrat Medium"/>
                <a:cs typeface="Montserrat Medium"/>
                <a:sym typeface="Montserrat Medium"/>
              </a:rPr>
              <a:t>, u</a:t>
            </a:r>
            <a:r>
              <a:rPr lang="en-GB" sz="1700">
                <a:solidFill>
                  <a:schemeClr val="dk1"/>
                </a:solidFill>
                <a:latin typeface="Montserrat Medium"/>
                <a:ea typeface="Montserrat Medium"/>
                <a:cs typeface="Montserrat Medium"/>
                <a:sym typeface="Montserrat Medium"/>
              </a:rPr>
              <a:t>ser stories</a:t>
            </a:r>
            <a:r>
              <a:rPr lang="en-GB" sz="1700">
                <a:solidFill>
                  <a:schemeClr val="dk1"/>
                </a:solidFill>
                <a:latin typeface="Montserrat Medium"/>
                <a:ea typeface="Montserrat Medium"/>
                <a:cs typeface="Montserrat Medium"/>
                <a:sym typeface="Montserrat Medium"/>
              </a:rPr>
              <a:t>, b</a:t>
            </a:r>
            <a:r>
              <a:rPr lang="en-GB" sz="1700">
                <a:solidFill>
                  <a:schemeClr val="dk1"/>
                </a:solidFill>
                <a:latin typeface="Montserrat Medium"/>
                <a:ea typeface="Montserrat Medium"/>
                <a:cs typeface="Montserrat Medium"/>
                <a:sym typeface="Montserrat Medium"/>
              </a:rPr>
              <a:t>ugs</a:t>
            </a:r>
            <a:r>
              <a:rPr lang="en-GB" sz="1700">
                <a:solidFill>
                  <a:schemeClr val="dk1"/>
                </a:solidFill>
                <a:latin typeface="Montserrat Medium"/>
                <a:ea typeface="Montserrat Medium"/>
                <a:cs typeface="Montserrat Medium"/>
                <a:sym typeface="Montserrat Medium"/>
              </a:rPr>
              <a:t>, </a:t>
            </a:r>
            <a:r>
              <a:rPr lang="en-GB" sz="1700">
                <a:solidFill>
                  <a:schemeClr val="dk1"/>
                </a:solidFill>
                <a:latin typeface="Montserrat Medium"/>
                <a:ea typeface="Montserrat Medium"/>
                <a:cs typeface="Montserrat Medium"/>
                <a:sym typeface="Montserrat Medium"/>
              </a:rPr>
              <a:t>Git versioning, and sprint planning.</a:t>
            </a:r>
            <a:endParaRPr sz="1700">
              <a:solidFill>
                <a:schemeClr val="dk1"/>
              </a:solidFill>
              <a:latin typeface="Montserrat Medium"/>
              <a:ea typeface="Montserrat Medium"/>
              <a:cs typeface="Montserrat Medium"/>
              <a:sym typeface="Montserrat Medium"/>
            </a:endParaRPr>
          </a:p>
        </p:txBody>
      </p:sp>
      <p:cxnSp>
        <p:nvCxnSpPr>
          <p:cNvPr id="579" name="Google Shape;579;ge473451b1d_0_29"/>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xEl>
                                              <p:pRg end="0" st="0"/>
                                            </p:txEl>
                                          </p:spTgt>
                                        </p:tgtEl>
                                        <p:attrNameLst>
                                          <p:attrName>style.visibility</p:attrName>
                                        </p:attrNameLst>
                                      </p:cBhvr>
                                      <p:to>
                                        <p:strVal val="visible"/>
                                      </p:to>
                                    </p:set>
                                    <p:animEffect filter="fade" transition="in">
                                      <p:cBhvr>
                                        <p:cTn dur="300"/>
                                        <p:tgtEl>
                                          <p:spTgt spid="5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xEl>
                                              <p:pRg end="1" st="1"/>
                                            </p:txEl>
                                          </p:spTgt>
                                        </p:tgtEl>
                                        <p:attrNameLst>
                                          <p:attrName>style.visibility</p:attrName>
                                        </p:attrNameLst>
                                      </p:cBhvr>
                                      <p:to>
                                        <p:strVal val="visible"/>
                                      </p:to>
                                    </p:set>
                                    <p:animEffect filter="fade" transition="in">
                                      <p:cBhvr>
                                        <p:cTn dur="300"/>
                                        <p:tgtEl>
                                          <p:spTgt spid="5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xEl>
                                              <p:pRg end="2" st="2"/>
                                            </p:txEl>
                                          </p:spTgt>
                                        </p:tgtEl>
                                        <p:attrNameLst>
                                          <p:attrName>style.visibility</p:attrName>
                                        </p:attrNameLst>
                                      </p:cBhvr>
                                      <p:to>
                                        <p:strVal val="visible"/>
                                      </p:to>
                                    </p:set>
                                    <p:animEffect filter="fade" transition="in">
                                      <p:cBhvr>
                                        <p:cTn dur="300"/>
                                        <p:tgtEl>
                                          <p:spTgt spid="5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xEl>
                                              <p:pRg end="3" st="3"/>
                                            </p:txEl>
                                          </p:spTgt>
                                        </p:tgtEl>
                                        <p:attrNameLst>
                                          <p:attrName>style.visibility</p:attrName>
                                        </p:attrNameLst>
                                      </p:cBhvr>
                                      <p:to>
                                        <p:strVal val="visible"/>
                                      </p:to>
                                    </p:set>
                                    <p:animEffect filter="fade" transition="in">
                                      <p:cBhvr>
                                        <p:cTn dur="300"/>
                                        <p:tgtEl>
                                          <p:spTgt spid="57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ge473451b1d_0_47"/>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latin typeface="Montserrat ExtraBold"/>
                <a:ea typeface="Montserrat ExtraBold"/>
                <a:cs typeface="Montserrat ExtraBold"/>
                <a:sym typeface="Montserrat ExtraBold"/>
              </a:rPr>
              <a:t>Advantages of TDSP</a:t>
            </a:r>
            <a:endParaRPr sz="2400">
              <a:solidFill>
                <a:schemeClr val="dk1"/>
              </a:solidFill>
              <a:latin typeface="Montserrat ExtraBold"/>
              <a:ea typeface="Montserrat ExtraBold"/>
              <a:cs typeface="Montserrat ExtraBold"/>
              <a:sym typeface="Montserrat ExtraBold"/>
            </a:endParaRPr>
          </a:p>
        </p:txBody>
      </p:sp>
      <p:sp>
        <p:nvSpPr>
          <p:cNvPr id="585" name="Google Shape;585;ge473451b1d_0_47"/>
          <p:cNvSpPr txBox="1"/>
          <p:nvPr>
            <p:ph idx="1" type="body"/>
          </p:nvPr>
        </p:nvSpPr>
        <p:spPr>
          <a:xfrm>
            <a:off x="751050" y="1125150"/>
            <a:ext cx="7842900" cy="30111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i="1" lang="en-GB" sz="1700">
                <a:solidFill>
                  <a:schemeClr val="dk1"/>
                </a:solidFill>
                <a:latin typeface="Montserrat"/>
                <a:ea typeface="Montserrat"/>
                <a:cs typeface="Montserrat"/>
                <a:sym typeface="Montserrat"/>
              </a:rPr>
              <a:t>Data Science Native:</a:t>
            </a:r>
            <a:endParaRPr b="1" i="1" sz="1700">
              <a:solidFill>
                <a:schemeClr val="dk1"/>
              </a:solidFill>
              <a:latin typeface="Montserrat"/>
              <a:ea typeface="Montserrat"/>
              <a:cs typeface="Montserrat"/>
              <a:sym typeface="Montserrat"/>
            </a:endParaRPr>
          </a:p>
          <a:p>
            <a:pPr indent="-336550" lvl="0" marL="457200" rtl="0" algn="l">
              <a:lnSpc>
                <a:spcPct val="150000"/>
              </a:lnSpc>
              <a:spcBef>
                <a:spcPts val="80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D</a:t>
            </a:r>
            <a:r>
              <a:rPr lang="en-GB" sz="1700">
                <a:solidFill>
                  <a:schemeClr val="dk1"/>
                </a:solidFill>
                <a:uFill>
                  <a:noFill/>
                </a:uFill>
                <a:latin typeface="Montserrat Medium"/>
                <a:ea typeface="Montserrat Medium"/>
                <a:cs typeface="Montserrat Medium"/>
                <a:sym typeface="Montserrat Medium"/>
                <a:hlinkClick r:id="rId3">
                  <a:extLst>
                    <a:ext uri="{A12FA001-AC4F-418D-AE19-62706E023703}">
                      <ahyp:hlinkClr val="tx"/>
                    </a:ext>
                  </a:extLst>
                </a:hlinkClick>
              </a:rPr>
              <a:t>ata science and software engineering are different</a:t>
            </a:r>
            <a:r>
              <a:rPr lang="en-GB" sz="1700">
                <a:solidFill>
                  <a:schemeClr val="dk1"/>
                </a:solidFill>
                <a:latin typeface="Montserrat Medium"/>
                <a:ea typeface="Montserrat Medium"/>
                <a:cs typeface="Montserrat Medium"/>
                <a:sym typeface="Montserrat Medium"/>
              </a:rPr>
              <a:t>, and is built for data science teams working on production-bound projects.</a:t>
            </a:r>
            <a:endParaRPr sz="1700">
              <a:solidFill>
                <a:schemeClr val="dk1"/>
              </a:solidFill>
              <a:latin typeface="Montserrat Medium"/>
              <a:ea typeface="Montserrat Medium"/>
              <a:cs typeface="Montserrat Medium"/>
              <a:sym typeface="Montserrat Medium"/>
            </a:endParaRPr>
          </a:p>
          <a:p>
            <a:pPr indent="0" lvl="0" marL="0" rtl="0" algn="l">
              <a:lnSpc>
                <a:spcPct val="150000"/>
              </a:lnSpc>
              <a:spcBef>
                <a:spcPts val="800"/>
              </a:spcBef>
              <a:spcAft>
                <a:spcPts val="0"/>
              </a:spcAft>
              <a:buNone/>
            </a:pPr>
            <a:r>
              <a:rPr b="1" i="1" lang="en-GB" sz="1700">
                <a:solidFill>
                  <a:schemeClr val="dk1"/>
                </a:solidFill>
                <a:latin typeface="Montserrat"/>
                <a:ea typeface="Montserrat"/>
                <a:cs typeface="Montserrat"/>
                <a:sym typeface="Montserrat"/>
              </a:rPr>
              <a:t>Flexible:</a:t>
            </a:r>
            <a:r>
              <a:rPr lang="en-GB" sz="1700">
                <a:solidFill>
                  <a:schemeClr val="dk1"/>
                </a:solidFill>
                <a:latin typeface="Montserrat Medium"/>
                <a:ea typeface="Montserrat Medium"/>
                <a:cs typeface="Montserrat Medium"/>
                <a:sym typeface="Montserrat Medium"/>
              </a:rPr>
              <a:t> </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80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TDSP can be implemented as it is defined or in conjunction with other approaches such as CRISP-DM.</a:t>
            </a:r>
            <a:endParaRPr sz="1700">
              <a:solidFill>
                <a:schemeClr val="dk1"/>
              </a:solidFill>
              <a:latin typeface="Montserrat Medium"/>
              <a:ea typeface="Montserrat Medium"/>
              <a:cs typeface="Montserrat Medium"/>
              <a:sym typeface="Montserrat Medium"/>
            </a:endParaRPr>
          </a:p>
        </p:txBody>
      </p:sp>
      <p:cxnSp>
        <p:nvCxnSpPr>
          <p:cNvPr id="586" name="Google Shape;586;ge473451b1d_0_47"/>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xEl>
                                              <p:pRg end="0" st="0"/>
                                            </p:txEl>
                                          </p:spTgt>
                                        </p:tgtEl>
                                        <p:attrNameLst>
                                          <p:attrName>style.visibility</p:attrName>
                                        </p:attrNameLst>
                                      </p:cBhvr>
                                      <p:to>
                                        <p:strVal val="visible"/>
                                      </p:to>
                                    </p:set>
                                    <p:animEffect filter="fade" transition="in">
                                      <p:cBhvr>
                                        <p:cTn dur="300"/>
                                        <p:tgtEl>
                                          <p:spTgt spid="5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xEl>
                                              <p:pRg end="1" st="1"/>
                                            </p:txEl>
                                          </p:spTgt>
                                        </p:tgtEl>
                                        <p:attrNameLst>
                                          <p:attrName>style.visibility</p:attrName>
                                        </p:attrNameLst>
                                      </p:cBhvr>
                                      <p:to>
                                        <p:strVal val="visible"/>
                                      </p:to>
                                    </p:set>
                                    <p:animEffect filter="fade" transition="in">
                                      <p:cBhvr>
                                        <p:cTn dur="300"/>
                                        <p:tgtEl>
                                          <p:spTgt spid="5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xEl>
                                              <p:pRg end="2" st="2"/>
                                            </p:txEl>
                                          </p:spTgt>
                                        </p:tgtEl>
                                        <p:attrNameLst>
                                          <p:attrName>style.visibility</p:attrName>
                                        </p:attrNameLst>
                                      </p:cBhvr>
                                      <p:to>
                                        <p:strVal val="visible"/>
                                      </p:to>
                                    </p:set>
                                    <p:animEffect filter="fade" transition="in">
                                      <p:cBhvr>
                                        <p:cTn dur="300"/>
                                        <p:tgtEl>
                                          <p:spTgt spid="5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xEl>
                                              <p:pRg end="3" st="3"/>
                                            </p:txEl>
                                          </p:spTgt>
                                        </p:tgtEl>
                                        <p:attrNameLst>
                                          <p:attrName>style.visibility</p:attrName>
                                        </p:attrNameLst>
                                      </p:cBhvr>
                                      <p:to>
                                        <p:strVal val="visible"/>
                                      </p:to>
                                    </p:set>
                                    <p:animEffect filter="fade" transition="in">
                                      <p:cBhvr>
                                        <p:cTn dur="300"/>
                                        <p:tgtEl>
                                          <p:spTgt spid="58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e473451b1d_0_35"/>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latin typeface="Montserrat ExtraBold"/>
                <a:ea typeface="Montserrat ExtraBold"/>
                <a:cs typeface="Montserrat ExtraBold"/>
                <a:sym typeface="Montserrat ExtraBold"/>
              </a:rPr>
              <a:t>Advantages of TDSP</a:t>
            </a:r>
            <a:endParaRPr sz="2400">
              <a:solidFill>
                <a:schemeClr val="dk1"/>
              </a:solidFill>
              <a:latin typeface="Montserrat ExtraBold"/>
              <a:ea typeface="Montserrat ExtraBold"/>
              <a:cs typeface="Montserrat ExtraBold"/>
              <a:sym typeface="Montserrat ExtraBold"/>
            </a:endParaRPr>
          </a:p>
        </p:txBody>
      </p:sp>
      <p:sp>
        <p:nvSpPr>
          <p:cNvPr id="592" name="Google Shape;592;ge473451b1d_0_35"/>
          <p:cNvSpPr txBox="1"/>
          <p:nvPr>
            <p:ph idx="1" type="body"/>
          </p:nvPr>
        </p:nvSpPr>
        <p:spPr>
          <a:xfrm>
            <a:off x="751050" y="1135850"/>
            <a:ext cx="7864200" cy="26574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i="1" lang="en-GB" sz="1700">
                <a:solidFill>
                  <a:schemeClr val="dk1"/>
                </a:solidFill>
                <a:latin typeface="Montserrat"/>
                <a:ea typeface="Montserrat"/>
                <a:cs typeface="Montserrat"/>
                <a:sym typeface="Montserrat"/>
              </a:rPr>
              <a:t>Thorough:</a:t>
            </a:r>
            <a:endParaRPr b="1" i="1" sz="1700">
              <a:solidFill>
                <a:schemeClr val="dk1"/>
              </a:solidFill>
              <a:latin typeface="Montserrat"/>
              <a:ea typeface="Montserrat"/>
              <a:cs typeface="Montserrat"/>
              <a:sym typeface="Montserrat"/>
            </a:endParaRPr>
          </a:p>
          <a:p>
            <a:pPr indent="-336550" lvl="0" marL="457200" rtl="0" algn="l">
              <a:lnSpc>
                <a:spcPct val="150000"/>
              </a:lnSpc>
              <a:spcBef>
                <a:spcPts val="80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TDSP is arguably the most mature CRISP-derived project management approach. </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To </a:t>
            </a:r>
            <a:r>
              <a:rPr lang="en-GB" sz="1700">
                <a:solidFill>
                  <a:schemeClr val="dk1"/>
                </a:solidFill>
                <a:uFill>
                  <a:noFill/>
                </a:uFill>
                <a:latin typeface="Montserrat Medium"/>
                <a:ea typeface="Montserrat Medium"/>
                <a:cs typeface="Montserrat Medium"/>
                <a:sym typeface="Montserrat Medium"/>
                <a:hlinkClick r:id="rId3">
                  <a:extLst>
                    <a:ext uri="{A12FA001-AC4F-418D-AE19-62706E023703}">
                      <ahyp:hlinkClr val="tx"/>
                    </a:ext>
                  </a:extLst>
                </a:hlinkClick>
              </a:rPr>
              <a:t>Domino Data Lab’s Lifecycle</a:t>
            </a:r>
            <a:r>
              <a:rPr lang="en-GB" sz="1700">
                <a:solidFill>
                  <a:schemeClr val="dk1"/>
                </a:solidFill>
                <a:latin typeface="Montserrat Medium"/>
                <a:ea typeface="Montserrat Medium"/>
                <a:cs typeface="Montserrat Medium"/>
                <a:sym typeface="Montserrat Medium"/>
              </a:rPr>
              <a:t> but is more detailed.</a:t>
            </a:r>
            <a:endParaRPr sz="1700">
              <a:solidFill>
                <a:schemeClr val="dk1"/>
              </a:solidFill>
              <a:latin typeface="Montserrat Medium"/>
              <a:ea typeface="Montserrat Medium"/>
              <a:cs typeface="Montserrat Medium"/>
              <a:sym typeface="Montserrat Medium"/>
            </a:endParaRPr>
          </a:p>
          <a:p>
            <a:pPr indent="0" lvl="0" marL="0" rtl="0" algn="l">
              <a:lnSpc>
                <a:spcPct val="150000"/>
              </a:lnSpc>
              <a:spcBef>
                <a:spcPts val="800"/>
              </a:spcBef>
              <a:spcAft>
                <a:spcPts val="0"/>
              </a:spcAft>
              <a:buNone/>
            </a:pPr>
            <a:r>
              <a:rPr b="1" i="1" lang="en-GB" sz="1700">
                <a:solidFill>
                  <a:schemeClr val="dk1"/>
                </a:solidFill>
                <a:latin typeface="Montserrat"/>
                <a:ea typeface="Montserrat"/>
                <a:cs typeface="Montserrat"/>
                <a:sym typeface="Montserrat"/>
              </a:rPr>
              <a:t>Free Templates:</a:t>
            </a:r>
            <a:endParaRPr b="1" i="1" sz="1700">
              <a:solidFill>
                <a:schemeClr val="dk1"/>
              </a:solidFill>
              <a:latin typeface="Montserrat"/>
              <a:ea typeface="Montserrat"/>
              <a:cs typeface="Montserrat"/>
              <a:sym typeface="Montserrat"/>
            </a:endParaRPr>
          </a:p>
          <a:p>
            <a:pPr indent="-336550" lvl="0" marL="457200" rtl="0" algn="l">
              <a:lnSpc>
                <a:spcPct val="150000"/>
              </a:lnSpc>
              <a:spcBef>
                <a:spcPts val="80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Go to Microsoft Azure’s </a:t>
            </a:r>
            <a:r>
              <a:rPr lang="en-GB" sz="1700">
                <a:solidFill>
                  <a:schemeClr val="dk1"/>
                </a:solidFill>
                <a:uFill>
                  <a:noFill/>
                </a:uFill>
                <a:latin typeface="Montserrat Medium"/>
                <a:ea typeface="Montserrat Medium"/>
                <a:cs typeface="Montserrat Medium"/>
                <a:sym typeface="Montserrat Medium"/>
                <a:hlinkClick r:id="rId4">
                  <a:extLst>
                    <a:ext uri="{A12FA001-AC4F-418D-AE19-62706E023703}">
                      <ahyp:hlinkClr val="tx"/>
                    </a:ext>
                  </a:extLst>
                </a:hlinkClick>
              </a:rPr>
              <a:t>GitHub</a:t>
            </a:r>
            <a:r>
              <a:rPr lang="en-GB" sz="1700">
                <a:solidFill>
                  <a:schemeClr val="dk1"/>
                </a:solidFill>
                <a:latin typeface="Montserrat Medium"/>
                <a:ea typeface="Montserrat Medium"/>
                <a:cs typeface="Montserrat Medium"/>
                <a:sym typeface="Montserrat Medium"/>
              </a:rPr>
              <a:t> repository to get started where we will get complete info about the TDSP.</a:t>
            </a:r>
            <a:endParaRPr sz="1700">
              <a:solidFill>
                <a:schemeClr val="dk1"/>
              </a:solidFill>
              <a:latin typeface="Montserrat Medium"/>
              <a:ea typeface="Montserrat Medium"/>
              <a:cs typeface="Montserrat Medium"/>
              <a:sym typeface="Montserrat Medium"/>
            </a:endParaRPr>
          </a:p>
        </p:txBody>
      </p:sp>
      <p:cxnSp>
        <p:nvCxnSpPr>
          <p:cNvPr id="593" name="Google Shape;593;ge473451b1d_0_35"/>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xEl>
                                              <p:pRg end="0" st="0"/>
                                            </p:txEl>
                                          </p:spTgt>
                                        </p:tgtEl>
                                        <p:attrNameLst>
                                          <p:attrName>style.visibility</p:attrName>
                                        </p:attrNameLst>
                                      </p:cBhvr>
                                      <p:to>
                                        <p:strVal val="visible"/>
                                      </p:to>
                                    </p:set>
                                    <p:animEffect filter="fade" transition="in">
                                      <p:cBhvr>
                                        <p:cTn dur="300"/>
                                        <p:tgtEl>
                                          <p:spTgt spid="5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xEl>
                                              <p:pRg end="1" st="1"/>
                                            </p:txEl>
                                          </p:spTgt>
                                        </p:tgtEl>
                                        <p:attrNameLst>
                                          <p:attrName>style.visibility</p:attrName>
                                        </p:attrNameLst>
                                      </p:cBhvr>
                                      <p:to>
                                        <p:strVal val="visible"/>
                                      </p:to>
                                    </p:set>
                                    <p:animEffect filter="fade" transition="in">
                                      <p:cBhvr>
                                        <p:cTn dur="300"/>
                                        <p:tgtEl>
                                          <p:spTgt spid="5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xEl>
                                              <p:pRg end="2" st="2"/>
                                            </p:txEl>
                                          </p:spTgt>
                                        </p:tgtEl>
                                        <p:attrNameLst>
                                          <p:attrName>style.visibility</p:attrName>
                                        </p:attrNameLst>
                                      </p:cBhvr>
                                      <p:to>
                                        <p:strVal val="visible"/>
                                      </p:to>
                                    </p:set>
                                    <p:animEffect filter="fade" transition="in">
                                      <p:cBhvr>
                                        <p:cTn dur="300"/>
                                        <p:tgtEl>
                                          <p:spTgt spid="5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xEl>
                                              <p:pRg end="3" st="3"/>
                                            </p:txEl>
                                          </p:spTgt>
                                        </p:tgtEl>
                                        <p:attrNameLst>
                                          <p:attrName>style.visibility</p:attrName>
                                        </p:attrNameLst>
                                      </p:cBhvr>
                                      <p:to>
                                        <p:strVal val="visible"/>
                                      </p:to>
                                    </p:set>
                                    <p:animEffect filter="fade" transition="in">
                                      <p:cBhvr>
                                        <p:cTn dur="300"/>
                                        <p:tgtEl>
                                          <p:spTgt spid="5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xEl>
                                              <p:pRg end="4" st="4"/>
                                            </p:txEl>
                                          </p:spTgt>
                                        </p:tgtEl>
                                        <p:attrNameLst>
                                          <p:attrName>style.visibility</p:attrName>
                                        </p:attrNameLst>
                                      </p:cBhvr>
                                      <p:to>
                                        <p:strVal val="visible"/>
                                      </p:to>
                                    </p:set>
                                    <p:animEffect filter="fade" transition="in">
                                      <p:cBhvr>
                                        <p:cTn dur="300"/>
                                        <p:tgtEl>
                                          <p:spTgt spid="59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e473451b1d_0_41"/>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latin typeface="Montserrat ExtraBold"/>
                <a:ea typeface="Montserrat ExtraBold"/>
                <a:cs typeface="Montserrat ExtraBold"/>
                <a:sym typeface="Montserrat ExtraBold"/>
              </a:rPr>
              <a:t>Disa</a:t>
            </a:r>
            <a:r>
              <a:rPr lang="en-GB" sz="2400">
                <a:solidFill>
                  <a:schemeClr val="dk1"/>
                </a:solidFill>
                <a:latin typeface="Montserrat ExtraBold"/>
                <a:ea typeface="Montserrat ExtraBold"/>
                <a:cs typeface="Montserrat ExtraBold"/>
                <a:sym typeface="Montserrat ExtraBold"/>
              </a:rPr>
              <a:t>dvantages of TDSP</a:t>
            </a:r>
            <a:endParaRPr sz="2400">
              <a:solidFill>
                <a:schemeClr val="dk1"/>
              </a:solidFill>
              <a:latin typeface="Montserrat ExtraBold"/>
              <a:ea typeface="Montserrat ExtraBold"/>
              <a:cs typeface="Montserrat ExtraBold"/>
              <a:sym typeface="Montserrat ExtraBold"/>
            </a:endParaRPr>
          </a:p>
        </p:txBody>
      </p:sp>
      <p:sp>
        <p:nvSpPr>
          <p:cNvPr id="599" name="Google Shape;599;ge473451b1d_0_41"/>
          <p:cNvSpPr txBox="1"/>
          <p:nvPr>
            <p:ph idx="1" type="body"/>
          </p:nvPr>
        </p:nvSpPr>
        <p:spPr>
          <a:xfrm>
            <a:off x="751050" y="1253725"/>
            <a:ext cx="7500000" cy="25398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i="1" lang="en-GB" sz="1700">
                <a:solidFill>
                  <a:schemeClr val="dk1"/>
                </a:solidFill>
                <a:latin typeface="Montserrat"/>
                <a:ea typeface="Montserrat"/>
                <a:cs typeface="Montserrat"/>
                <a:sym typeface="Montserrat"/>
              </a:rPr>
              <a:t>Fixed Sprints:</a:t>
            </a:r>
            <a:endParaRPr b="1" i="1" sz="1700">
              <a:solidFill>
                <a:schemeClr val="dk1"/>
              </a:solidFill>
              <a:latin typeface="Montserrat"/>
              <a:ea typeface="Montserrat"/>
              <a:cs typeface="Montserrat"/>
              <a:sym typeface="Montserrat"/>
            </a:endParaRPr>
          </a:p>
          <a:p>
            <a:pPr indent="-336550" lvl="0" marL="457200" rtl="0" algn="l">
              <a:lnSpc>
                <a:spcPct val="150000"/>
              </a:lnSpc>
              <a:spcBef>
                <a:spcPts val="80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TDSP leverages fixed-length planning sprints which many data scientists struggle with.</a:t>
            </a:r>
            <a:endParaRPr sz="1700">
              <a:solidFill>
                <a:schemeClr val="dk1"/>
              </a:solidFill>
              <a:latin typeface="Montserrat Medium"/>
              <a:ea typeface="Montserrat Medium"/>
              <a:cs typeface="Montserrat Medium"/>
              <a:sym typeface="Montserrat Medium"/>
            </a:endParaRPr>
          </a:p>
          <a:p>
            <a:pPr indent="0" lvl="0" marL="0" rtl="0" algn="l">
              <a:lnSpc>
                <a:spcPct val="150000"/>
              </a:lnSpc>
              <a:spcBef>
                <a:spcPts val="800"/>
              </a:spcBef>
              <a:spcAft>
                <a:spcPts val="0"/>
              </a:spcAft>
              <a:buNone/>
            </a:pPr>
            <a:r>
              <a:rPr b="1" i="1" lang="en-GB" sz="1700">
                <a:solidFill>
                  <a:schemeClr val="dk1"/>
                </a:solidFill>
                <a:latin typeface="Montserrat"/>
                <a:ea typeface="Montserrat"/>
                <a:cs typeface="Montserrat"/>
                <a:sym typeface="Montserrat"/>
              </a:rPr>
              <a:t>Some Inconsistencies:</a:t>
            </a:r>
            <a:endParaRPr b="1" i="1" sz="1700">
              <a:solidFill>
                <a:schemeClr val="dk1"/>
              </a:solidFill>
              <a:latin typeface="Montserrat"/>
              <a:ea typeface="Montserrat"/>
              <a:cs typeface="Montserrat"/>
              <a:sym typeface="Montserrat"/>
            </a:endParaRPr>
          </a:p>
          <a:p>
            <a:pPr indent="-336550" lvl="0" marL="457200" rtl="0" algn="l">
              <a:lnSpc>
                <a:spcPct val="150000"/>
              </a:lnSpc>
              <a:spcBef>
                <a:spcPts val="80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Not all of Microsoft’s documentation is consistent.</a:t>
            </a:r>
            <a:endParaRPr sz="1700">
              <a:solidFill>
                <a:schemeClr val="dk1"/>
              </a:solidFill>
              <a:latin typeface="Montserrat Medium"/>
              <a:ea typeface="Montserrat Medium"/>
              <a:cs typeface="Montserrat Medium"/>
              <a:sym typeface="Montserrat Medium"/>
            </a:endParaRPr>
          </a:p>
        </p:txBody>
      </p:sp>
      <p:cxnSp>
        <p:nvCxnSpPr>
          <p:cNvPr id="600" name="Google Shape;600;ge473451b1d_0_41"/>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
                                            <p:txEl>
                                              <p:pRg end="0" st="0"/>
                                            </p:txEl>
                                          </p:spTgt>
                                        </p:tgtEl>
                                        <p:attrNameLst>
                                          <p:attrName>style.visibility</p:attrName>
                                        </p:attrNameLst>
                                      </p:cBhvr>
                                      <p:to>
                                        <p:strVal val="visible"/>
                                      </p:to>
                                    </p:set>
                                    <p:animEffect filter="fade" transition="in">
                                      <p:cBhvr>
                                        <p:cTn dur="300"/>
                                        <p:tgtEl>
                                          <p:spTgt spid="5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
                                            <p:txEl>
                                              <p:pRg end="1" st="1"/>
                                            </p:txEl>
                                          </p:spTgt>
                                        </p:tgtEl>
                                        <p:attrNameLst>
                                          <p:attrName>style.visibility</p:attrName>
                                        </p:attrNameLst>
                                      </p:cBhvr>
                                      <p:to>
                                        <p:strVal val="visible"/>
                                      </p:to>
                                    </p:set>
                                    <p:animEffect filter="fade" transition="in">
                                      <p:cBhvr>
                                        <p:cTn dur="300"/>
                                        <p:tgtEl>
                                          <p:spTgt spid="5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
                                            <p:txEl>
                                              <p:pRg end="2" st="2"/>
                                            </p:txEl>
                                          </p:spTgt>
                                        </p:tgtEl>
                                        <p:attrNameLst>
                                          <p:attrName>style.visibility</p:attrName>
                                        </p:attrNameLst>
                                      </p:cBhvr>
                                      <p:to>
                                        <p:strVal val="visible"/>
                                      </p:to>
                                    </p:set>
                                    <p:animEffect filter="fade" transition="in">
                                      <p:cBhvr>
                                        <p:cTn dur="300"/>
                                        <p:tgtEl>
                                          <p:spTgt spid="5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
                                            <p:txEl>
                                              <p:pRg end="3" st="3"/>
                                            </p:txEl>
                                          </p:spTgt>
                                        </p:tgtEl>
                                        <p:attrNameLst>
                                          <p:attrName>style.visibility</p:attrName>
                                        </p:attrNameLst>
                                      </p:cBhvr>
                                      <p:to>
                                        <p:strVal val="visible"/>
                                      </p:to>
                                    </p:set>
                                    <p:animEffect filter="fade" transition="in">
                                      <p:cBhvr>
                                        <p:cTn dur="300"/>
                                        <p:tgtEl>
                                          <p:spTgt spid="59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ge55f2dfe29_0_0"/>
          <p:cNvSpPr txBox="1"/>
          <p:nvPr>
            <p:ph idx="1" type="body"/>
          </p:nvPr>
        </p:nvSpPr>
        <p:spPr>
          <a:xfrm>
            <a:off x="311700" y="1521625"/>
            <a:ext cx="8428800" cy="14790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None/>
            </a:pPr>
            <a:r>
              <a:rPr lang="en-GB" sz="2400">
                <a:solidFill>
                  <a:schemeClr val="dk1"/>
                </a:solidFill>
                <a:latin typeface="Montserrat ExtraBold"/>
                <a:ea typeface="Montserrat ExtraBold"/>
                <a:cs typeface="Montserrat ExtraBold"/>
                <a:sym typeface="Montserrat ExtraBold"/>
              </a:rPr>
              <a:t>C01S03L01. Introduction to Survival Analysis</a:t>
            </a:r>
            <a:endParaRPr sz="2400">
              <a:solidFill>
                <a:schemeClr val="dk1"/>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xEl>
                                              <p:pRg end="0" st="0"/>
                                            </p:txEl>
                                          </p:spTgt>
                                        </p:tgtEl>
                                        <p:attrNameLst>
                                          <p:attrName>style.visibility</p:attrName>
                                        </p:attrNameLst>
                                      </p:cBhvr>
                                      <p:to>
                                        <p:strVal val="visible"/>
                                      </p:to>
                                    </p:set>
                                    <p:animEffect filter="fade" transition="in">
                                      <p:cBhvr>
                                        <p:cTn dur="300"/>
                                        <p:tgtEl>
                                          <p:spTgt spid="60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ge55f2dfe29_0_5"/>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latin typeface="Montserrat ExtraBold"/>
                <a:ea typeface="Montserrat ExtraBold"/>
                <a:cs typeface="Montserrat ExtraBold"/>
                <a:sym typeface="Montserrat ExtraBold"/>
              </a:rPr>
              <a:t>What is Survival Analysis?</a:t>
            </a:r>
            <a:endParaRPr sz="2400">
              <a:solidFill>
                <a:schemeClr val="dk1"/>
              </a:solidFill>
              <a:latin typeface="Montserrat ExtraBold"/>
              <a:ea typeface="Montserrat ExtraBold"/>
              <a:cs typeface="Montserrat ExtraBold"/>
              <a:sym typeface="Montserrat ExtraBold"/>
            </a:endParaRPr>
          </a:p>
        </p:txBody>
      </p:sp>
      <p:sp>
        <p:nvSpPr>
          <p:cNvPr id="611" name="Google Shape;611;ge55f2dfe29_0_5"/>
          <p:cNvSpPr txBox="1"/>
          <p:nvPr>
            <p:ph idx="1" type="body"/>
          </p:nvPr>
        </p:nvSpPr>
        <p:spPr>
          <a:xfrm>
            <a:off x="590925" y="1180800"/>
            <a:ext cx="7894800" cy="26529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Set of statistical approaches used to investigate the time it takes for an event of interest to occur.</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To estimate the lifespan of a particular population under study.  </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“Time to Event” Analysis as the goal is to estimate the time for an individual or a group of individuals to experience an event of interest.</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latin typeface="Montserrat Medium"/>
                <a:ea typeface="Montserrat Medium"/>
                <a:cs typeface="Montserrat Medium"/>
                <a:sym typeface="Montserrat Medium"/>
              </a:rPr>
              <a:t>Time estimate is the duration between birth and death events.</a:t>
            </a:r>
            <a:endParaRPr b="1" i="1" sz="1700">
              <a:solidFill>
                <a:schemeClr val="dk1"/>
              </a:solidFill>
              <a:latin typeface="Montserrat"/>
              <a:ea typeface="Montserrat"/>
              <a:cs typeface="Montserrat"/>
              <a:sym typeface="Montserrat"/>
            </a:endParaRPr>
          </a:p>
        </p:txBody>
      </p:sp>
      <p:cxnSp>
        <p:nvCxnSpPr>
          <p:cNvPr id="612" name="Google Shape;612;ge55f2dfe29_0_5"/>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xEl>
                                              <p:pRg end="0" st="0"/>
                                            </p:txEl>
                                          </p:spTgt>
                                        </p:tgtEl>
                                        <p:attrNameLst>
                                          <p:attrName>style.visibility</p:attrName>
                                        </p:attrNameLst>
                                      </p:cBhvr>
                                      <p:to>
                                        <p:strVal val="visible"/>
                                      </p:to>
                                    </p:set>
                                    <p:animEffect filter="fade" transition="in">
                                      <p:cBhvr>
                                        <p:cTn dur="300"/>
                                        <p:tgtEl>
                                          <p:spTgt spid="6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xEl>
                                              <p:pRg end="1" st="1"/>
                                            </p:txEl>
                                          </p:spTgt>
                                        </p:tgtEl>
                                        <p:attrNameLst>
                                          <p:attrName>style.visibility</p:attrName>
                                        </p:attrNameLst>
                                      </p:cBhvr>
                                      <p:to>
                                        <p:strVal val="visible"/>
                                      </p:to>
                                    </p:set>
                                    <p:animEffect filter="fade" transition="in">
                                      <p:cBhvr>
                                        <p:cTn dur="300"/>
                                        <p:tgtEl>
                                          <p:spTgt spid="6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xEl>
                                              <p:pRg end="2" st="2"/>
                                            </p:txEl>
                                          </p:spTgt>
                                        </p:tgtEl>
                                        <p:attrNameLst>
                                          <p:attrName>style.visibility</p:attrName>
                                        </p:attrNameLst>
                                      </p:cBhvr>
                                      <p:to>
                                        <p:strVal val="visible"/>
                                      </p:to>
                                    </p:set>
                                    <p:animEffect filter="fade" transition="in">
                                      <p:cBhvr>
                                        <p:cTn dur="300"/>
                                        <p:tgtEl>
                                          <p:spTgt spid="6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xEl>
                                              <p:pRg end="3" st="3"/>
                                            </p:txEl>
                                          </p:spTgt>
                                        </p:tgtEl>
                                        <p:attrNameLst>
                                          <p:attrName>style.visibility</p:attrName>
                                        </p:attrNameLst>
                                      </p:cBhvr>
                                      <p:to>
                                        <p:strVal val="visible"/>
                                      </p:to>
                                    </p:set>
                                    <p:animEffect filter="fade" transition="in">
                                      <p:cBhvr>
                                        <p:cTn dur="300"/>
                                        <p:tgtEl>
                                          <p:spTgt spid="61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ge55f2dfe29_0_12"/>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latin typeface="Montserrat ExtraBold"/>
                <a:ea typeface="Montserrat ExtraBold"/>
                <a:cs typeface="Montserrat ExtraBold"/>
                <a:sym typeface="Montserrat ExtraBold"/>
              </a:rPr>
              <a:t>Survival Analysis</a:t>
            </a:r>
            <a:endParaRPr sz="2400">
              <a:solidFill>
                <a:schemeClr val="dk1"/>
              </a:solidFill>
              <a:latin typeface="Montserrat ExtraBold"/>
              <a:ea typeface="Montserrat ExtraBold"/>
              <a:cs typeface="Montserrat ExtraBold"/>
              <a:sym typeface="Montserrat ExtraBold"/>
            </a:endParaRPr>
          </a:p>
        </p:txBody>
      </p:sp>
      <p:sp>
        <p:nvSpPr>
          <p:cNvPr id="618" name="Google Shape;618;ge55f2dfe29_0_12"/>
          <p:cNvSpPr txBox="1"/>
          <p:nvPr>
            <p:ph idx="1" type="body"/>
          </p:nvPr>
        </p:nvSpPr>
        <p:spPr>
          <a:xfrm>
            <a:off x="751050" y="1253725"/>
            <a:ext cx="7500000" cy="25398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highlight>
                  <a:srgbClr val="FFFFFF"/>
                </a:highlight>
                <a:latin typeface="Montserrat Medium"/>
                <a:ea typeface="Montserrat Medium"/>
                <a:cs typeface="Montserrat Medium"/>
                <a:sym typeface="Montserrat Medium"/>
              </a:rPr>
              <a:t>Survival Analysis was originally developed and used by Medical Researchers and Data Analysts to measure the lifetimes of a certain population. </a:t>
            </a:r>
            <a:endParaRPr sz="1700">
              <a:solidFill>
                <a:schemeClr val="dk1"/>
              </a:solidFill>
              <a:highlight>
                <a:srgbClr val="FFFFFF"/>
              </a:highlight>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highlight>
                  <a:srgbClr val="FFFFFF"/>
                </a:highlight>
                <a:latin typeface="Montserrat Medium"/>
                <a:ea typeface="Montserrat Medium"/>
                <a:cs typeface="Montserrat Medium"/>
                <a:sym typeface="Montserrat Medium"/>
              </a:rPr>
              <a:t>Used in various other applications such as predicting churning customers/employees, estimation of the lifetime of a Machine, etc. </a:t>
            </a:r>
            <a:endParaRPr sz="1700">
              <a:solidFill>
                <a:schemeClr val="dk1"/>
              </a:solidFill>
              <a:latin typeface="Montserrat Medium"/>
              <a:ea typeface="Montserrat Medium"/>
              <a:cs typeface="Montserrat Medium"/>
              <a:sym typeface="Montserrat Medium"/>
            </a:endParaRPr>
          </a:p>
        </p:txBody>
      </p:sp>
      <p:cxnSp>
        <p:nvCxnSpPr>
          <p:cNvPr id="619" name="Google Shape;619;ge55f2dfe29_0_12"/>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8">
                                            <p:txEl>
                                              <p:pRg end="0" st="0"/>
                                            </p:txEl>
                                          </p:spTgt>
                                        </p:tgtEl>
                                        <p:attrNameLst>
                                          <p:attrName>style.visibility</p:attrName>
                                        </p:attrNameLst>
                                      </p:cBhvr>
                                      <p:to>
                                        <p:strVal val="visible"/>
                                      </p:to>
                                    </p:set>
                                    <p:animEffect filter="fade" transition="in">
                                      <p:cBhvr>
                                        <p:cTn dur="300"/>
                                        <p:tgtEl>
                                          <p:spTgt spid="6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8">
                                            <p:txEl>
                                              <p:pRg end="1" st="1"/>
                                            </p:txEl>
                                          </p:spTgt>
                                        </p:tgtEl>
                                        <p:attrNameLst>
                                          <p:attrName>style.visibility</p:attrName>
                                        </p:attrNameLst>
                                      </p:cBhvr>
                                      <p:to>
                                        <p:strVal val="visible"/>
                                      </p:to>
                                    </p:set>
                                    <p:animEffect filter="fade" transition="in">
                                      <p:cBhvr>
                                        <p:cTn dur="300"/>
                                        <p:tgtEl>
                                          <p:spTgt spid="61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ge55f2dfe29_0_18"/>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latin typeface="Montserrat ExtraBold"/>
                <a:ea typeface="Montserrat ExtraBold"/>
                <a:cs typeface="Montserrat ExtraBold"/>
                <a:sym typeface="Montserrat ExtraBold"/>
              </a:rPr>
              <a:t>Survival Analysis</a:t>
            </a:r>
            <a:endParaRPr sz="2400">
              <a:solidFill>
                <a:schemeClr val="dk1"/>
              </a:solidFill>
              <a:latin typeface="Montserrat ExtraBold"/>
              <a:ea typeface="Montserrat ExtraBold"/>
              <a:cs typeface="Montserrat ExtraBold"/>
              <a:sym typeface="Montserrat ExtraBold"/>
            </a:endParaRPr>
          </a:p>
        </p:txBody>
      </p:sp>
      <p:sp>
        <p:nvSpPr>
          <p:cNvPr id="625" name="Google Shape;625;ge55f2dfe29_0_18"/>
          <p:cNvSpPr txBox="1"/>
          <p:nvPr>
            <p:ph idx="1" type="body"/>
          </p:nvPr>
        </p:nvSpPr>
        <p:spPr>
          <a:xfrm>
            <a:off x="751050" y="1140775"/>
            <a:ext cx="7500000" cy="26529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highlight>
                  <a:srgbClr val="FFFFFF"/>
                </a:highlight>
                <a:latin typeface="Montserrat Medium"/>
                <a:ea typeface="Montserrat Medium"/>
                <a:cs typeface="Montserrat Medium"/>
                <a:sym typeface="Montserrat Medium"/>
              </a:rPr>
              <a:t>Birth event can be thought of as the time a customer starts their membership with a company, and the death event can be considered as the customer leaving the company.</a:t>
            </a:r>
            <a:endParaRPr sz="1700">
              <a:solidFill>
                <a:schemeClr val="dk1"/>
              </a:solidFill>
              <a:highlight>
                <a:srgbClr val="FFFFFF"/>
              </a:highlight>
              <a:latin typeface="Montserrat Medium"/>
              <a:ea typeface="Montserrat Medium"/>
              <a:cs typeface="Montserrat Medium"/>
              <a:sym typeface="Montserrat Medium"/>
            </a:endParaRPr>
          </a:p>
          <a:p>
            <a:pPr indent="-336550" lvl="0" marL="457200" rtl="0" algn="just">
              <a:lnSpc>
                <a:spcPct val="150000"/>
              </a:lnSpc>
              <a:spcBef>
                <a:spcPts val="0"/>
              </a:spcBef>
              <a:spcAft>
                <a:spcPts val="0"/>
              </a:spcAft>
              <a:buClr>
                <a:schemeClr val="dk1"/>
              </a:buClr>
              <a:buSzPts val="1700"/>
              <a:buFont typeface="Montserrat Medium"/>
              <a:buChar char="●"/>
            </a:pPr>
            <a:r>
              <a:rPr lang="en-GB" sz="1700">
                <a:solidFill>
                  <a:schemeClr val="dk1"/>
                </a:solidFill>
                <a:highlight>
                  <a:srgbClr val="FFFFFF"/>
                </a:highlight>
                <a:latin typeface="Montserrat Medium"/>
                <a:ea typeface="Montserrat Medium"/>
                <a:cs typeface="Montserrat Medium"/>
                <a:sym typeface="Montserrat Medium"/>
              </a:rPr>
              <a:t>Survival analysis is used in a variety of field such as:</a:t>
            </a:r>
            <a:endParaRPr sz="1700">
              <a:solidFill>
                <a:schemeClr val="dk1"/>
              </a:solidFill>
              <a:highlight>
                <a:srgbClr val="FFFFFF"/>
              </a:highlight>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i="1" lang="en-GB" sz="1700">
                <a:solidFill>
                  <a:schemeClr val="dk1"/>
                </a:solidFill>
                <a:highlight>
                  <a:srgbClr val="FFFFFF"/>
                </a:highlight>
                <a:latin typeface="Montserrat Medium"/>
                <a:ea typeface="Montserrat Medium"/>
                <a:cs typeface="Montserrat Medium"/>
                <a:sym typeface="Montserrat Medium"/>
              </a:rPr>
              <a:t>Cancer studies</a:t>
            </a:r>
            <a:r>
              <a:rPr lang="en-GB" sz="1700">
                <a:solidFill>
                  <a:schemeClr val="dk1"/>
                </a:solidFill>
                <a:highlight>
                  <a:srgbClr val="FFFFFF"/>
                </a:highlight>
                <a:latin typeface="Montserrat Medium"/>
                <a:ea typeface="Montserrat Medium"/>
                <a:cs typeface="Montserrat Medium"/>
                <a:sym typeface="Montserrat Medium"/>
              </a:rPr>
              <a:t> for patients survival time analyses.</a:t>
            </a:r>
            <a:endParaRPr sz="1700">
              <a:solidFill>
                <a:schemeClr val="dk1"/>
              </a:solidFill>
              <a:highlight>
                <a:srgbClr val="FFFFFF"/>
              </a:highlight>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i="1" lang="en-GB" sz="1700">
                <a:solidFill>
                  <a:schemeClr val="dk1"/>
                </a:solidFill>
                <a:highlight>
                  <a:srgbClr val="FFFFFF"/>
                </a:highlight>
                <a:latin typeface="Montserrat Medium"/>
                <a:ea typeface="Montserrat Medium"/>
                <a:cs typeface="Montserrat Medium"/>
                <a:sym typeface="Montserrat Medium"/>
              </a:rPr>
              <a:t>Sociology</a:t>
            </a:r>
            <a:r>
              <a:rPr lang="en-GB" sz="1700">
                <a:solidFill>
                  <a:schemeClr val="dk1"/>
                </a:solidFill>
                <a:highlight>
                  <a:srgbClr val="FFFFFF"/>
                </a:highlight>
                <a:latin typeface="Montserrat Medium"/>
                <a:ea typeface="Montserrat Medium"/>
                <a:cs typeface="Montserrat Medium"/>
                <a:sym typeface="Montserrat Medium"/>
              </a:rPr>
              <a:t> for “event-history analysis”.</a:t>
            </a:r>
            <a:endParaRPr sz="1700">
              <a:solidFill>
                <a:schemeClr val="dk1"/>
              </a:solidFill>
              <a:highlight>
                <a:srgbClr val="FFFFFF"/>
              </a:highlight>
              <a:latin typeface="Montserrat Medium"/>
              <a:ea typeface="Montserrat Medium"/>
              <a:cs typeface="Montserrat Medium"/>
              <a:sym typeface="Montserrat Medium"/>
            </a:endParaRPr>
          </a:p>
          <a:p>
            <a:pPr indent="-336550" lvl="1" marL="914400" rtl="0" algn="l">
              <a:lnSpc>
                <a:spcPct val="150000"/>
              </a:lnSpc>
              <a:spcBef>
                <a:spcPts val="0"/>
              </a:spcBef>
              <a:spcAft>
                <a:spcPts val="0"/>
              </a:spcAft>
              <a:buClr>
                <a:schemeClr val="dk1"/>
              </a:buClr>
              <a:buSzPts val="1700"/>
              <a:buFont typeface="Montserrat Medium"/>
              <a:buChar char="○"/>
            </a:pPr>
            <a:r>
              <a:rPr i="1" lang="en-GB" sz="1700">
                <a:solidFill>
                  <a:schemeClr val="dk1"/>
                </a:solidFill>
                <a:highlight>
                  <a:srgbClr val="FFFFFF"/>
                </a:highlight>
                <a:latin typeface="Montserrat Medium"/>
                <a:ea typeface="Montserrat Medium"/>
                <a:cs typeface="Montserrat Medium"/>
                <a:sym typeface="Montserrat Medium"/>
              </a:rPr>
              <a:t>Engineering</a:t>
            </a:r>
            <a:r>
              <a:rPr lang="en-GB" sz="1700">
                <a:solidFill>
                  <a:schemeClr val="dk1"/>
                </a:solidFill>
                <a:highlight>
                  <a:srgbClr val="FFFFFF"/>
                </a:highlight>
                <a:latin typeface="Montserrat Medium"/>
                <a:ea typeface="Montserrat Medium"/>
                <a:cs typeface="Montserrat Medium"/>
                <a:sym typeface="Montserrat Medium"/>
              </a:rPr>
              <a:t> for “failure-time analysis”.</a:t>
            </a:r>
            <a:endParaRPr sz="1700">
              <a:solidFill>
                <a:schemeClr val="dk1"/>
              </a:solidFill>
              <a:highlight>
                <a:srgbClr val="FFFFFF"/>
              </a:highlight>
              <a:latin typeface="Montserrat Medium"/>
              <a:ea typeface="Montserrat Medium"/>
              <a:cs typeface="Montserrat Medium"/>
              <a:sym typeface="Montserrat Medium"/>
            </a:endParaRPr>
          </a:p>
        </p:txBody>
      </p:sp>
      <p:cxnSp>
        <p:nvCxnSpPr>
          <p:cNvPr id="626" name="Google Shape;626;ge55f2dfe29_0_18"/>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0" st="0"/>
                                            </p:txEl>
                                          </p:spTgt>
                                        </p:tgtEl>
                                        <p:attrNameLst>
                                          <p:attrName>style.visibility</p:attrName>
                                        </p:attrNameLst>
                                      </p:cBhvr>
                                      <p:to>
                                        <p:strVal val="visible"/>
                                      </p:to>
                                    </p:set>
                                    <p:animEffect filter="fade" transition="in">
                                      <p:cBhvr>
                                        <p:cTn dur="300"/>
                                        <p:tgtEl>
                                          <p:spTgt spid="6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1" st="1"/>
                                            </p:txEl>
                                          </p:spTgt>
                                        </p:tgtEl>
                                        <p:attrNameLst>
                                          <p:attrName>style.visibility</p:attrName>
                                        </p:attrNameLst>
                                      </p:cBhvr>
                                      <p:to>
                                        <p:strVal val="visible"/>
                                      </p:to>
                                    </p:set>
                                    <p:animEffect filter="fade" transition="in">
                                      <p:cBhvr>
                                        <p:cTn dur="300"/>
                                        <p:tgtEl>
                                          <p:spTgt spid="6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2" st="2"/>
                                            </p:txEl>
                                          </p:spTgt>
                                        </p:tgtEl>
                                        <p:attrNameLst>
                                          <p:attrName>style.visibility</p:attrName>
                                        </p:attrNameLst>
                                      </p:cBhvr>
                                      <p:to>
                                        <p:strVal val="visible"/>
                                      </p:to>
                                    </p:set>
                                    <p:animEffect filter="fade" transition="in">
                                      <p:cBhvr>
                                        <p:cTn dur="300"/>
                                        <p:tgtEl>
                                          <p:spTgt spid="6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3" st="3"/>
                                            </p:txEl>
                                          </p:spTgt>
                                        </p:tgtEl>
                                        <p:attrNameLst>
                                          <p:attrName>style.visibility</p:attrName>
                                        </p:attrNameLst>
                                      </p:cBhvr>
                                      <p:to>
                                        <p:strVal val="visible"/>
                                      </p:to>
                                    </p:set>
                                    <p:animEffect filter="fade" transition="in">
                                      <p:cBhvr>
                                        <p:cTn dur="300"/>
                                        <p:tgtEl>
                                          <p:spTgt spid="62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4" st="4"/>
                                            </p:txEl>
                                          </p:spTgt>
                                        </p:tgtEl>
                                        <p:attrNameLst>
                                          <p:attrName>style.visibility</p:attrName>
                                        </p:attrNameLst>
                                      </p:cBhvr>
                                      <p:to>
                                        <p:strVal val="visible"/>
                                      </p:to>
                                    </p:set>
                                    <p:animEffect filter="fade" transition="in">
                                      <p:cBhvr>
                                        <p:cTn dur="300"/>
                                        <p:tgtEl>
                                          <p:spTgt spid="62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ge55f2dfe29_0_24"/>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latin typeface="Montserrat ExtraBold"/>
                <a:ea typeface="Montserrat ExtraBold"/>
                <a:cs typeface="Montserrat ExtraBold"/>
                <a:sym typeface="Montserrat ExtraBold"/>
              </a:rPr>
              <a:t>Survival Analysis</a:t>
            </a:r>
            <a:endParaRPr sz="2400">
              <a:solidFill>
                <a:schemeClr val="dk1"/>
              </a:solidFill>
              <a:latin typeface="Montserrat ExtraBold"/>
              <a:ea typeface="Montserrat ExtraBold"/>
              <a:cs typeface="Montserrat ExtraBold"/>
              <a:sym typeface="Montserrat ExtraBold"/>
            </a:endParaRPr>
          </a:p>
        </p:txBody>
      </p:sp>
      <p:sp>
        <p:nvSpPr>
          <p:cNvPr id="632" name="Google Shape;632;ge55f2dfe29_0_24"/>
          <p:cNvSpPr txBox="1"/>
          <p:nvPr>
            <p:ph idx="1" type="body"/>
          </p:nvPr>
        </p:nvSpPr>
        <p:spPr>
          <a:xfrm>
            <a:off x="751050" y="1150775"/>
            <a:ext cx="7500000" cy="2642700"/>
          </a:xfrm>
          <a:prstGeom prst="rect">
            <a:avLst/>
          </a:prstGeom>
          <a:noFill/>
          <a:ln>
            <a:noFill/>
          </a:ln>
        </p:spPr>
        <p:txBody>
          <a:bodyPr anchorCtr="0" anchor="t" bIns="68575" lIns="68575" spcFirstLastPara="1" rIns="68575" wrap="square" tIns="68575">
            <a:noAutofit/>
          </a:bodyPr>
          <a:lstStyle/>
          <a:p>
            <a:pPr indent="-336550" lvl="0" marL="457200" rtl="0" algn="l">
              <a:lnSpc>
                <a:spcPct val="150000"/>
              </a:lnSpc>
              <a:spcBef>
                <a:spcPts val="1400"/>
              </a:spcBef>
              <a:spcAft>
                <a:spcPts val="0"/>
              </a:spcAft>
              <a:buClr>
                <a:schemeClr val="dk1"/>
              </a:buClr>
              <a:buSzPts val="1700"/>
              <a:buFont typeface="Montserrat Medium"/>
              <a:buChar char="●"/>
            </a:pPr>
            <a:r>
              <a:rPr lang="en-GB" sz="1700">
                <a:solidFill>
                  <a:schemeClr val="dk1"/>
                </a:solidFill>
                <a:highlight>
                  <a:srgbClr val="FFFFFF"/>
                </a:highlight>
                <a:latin typeface="Montserrat Medium"/>
                <a:ea typeface="Montserrat Medium"/>
                <a:cs typeface="Montserrat Medium"/>
                <a:sym typeface="Montserrat Medium"/>
              </a:rPr>
              <a:t>Do not need the exact starting points and ending points.</a:t>
            </a:r>
            <a:endParaRPr sz="1700">
              <a:solidFill>
                <a:schemeClr val="dk1"/>
              </a:solidFill>
              <a:highlight>
                <a:srgbClr val="FFFFFF"/>
              </a:highlight>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highlight>
                  <a:srgbClr val="FFFFFF"/>
                </a:highlight>
                <a:latin typeface="Montserrat Medium"/>
                <a:ea typeface="Montserrat Medium"/>
                <a:cs typeface="Montserrat Medium"/>
                <a:sym typeface="Montserrat Medium"/>
              </a:rPr>
              <a:t>All the observations do not always start at zero.</a:t>
            </a:r>
            <a:endParaRPr sz="1700">
              <a:solidFill>
                <a:schemeClr val="dk1"/>
              </a:solidFill>
              <a:highlight>
                <a:srgbClr val="FFFFFF"/>
              </a:highlight>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highlight>
                  <a:srgbClr val="FFFFFF"/>
                </a:highlight>
                <a:latin typeface="Montserrat Medium"/>
                <a:ea typeface="Montserrat Medium"/>
                <a:cs typeface="Montserrat Medium"/>
                <a:sym typeface="Montserrat Medium"/>
              </a:rPr>
              <a:t>All the duration is relative. </a:t>
            </a:r>
            <a:endParaRPr sz="1700">
              <a:solidFill>
                <a:schemeClr val="dk1"/>
              </a:solidFill>
              <a:highlight>
                <a:srgbClr val="FFFFFF"/>
              </a:highlight>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GB" sz="1700">
                <a:solidFill>
                  <a:schemeClr val="dk1"/>
                </a:solidFill>
                <a:highlight>
                  <a:srgbClr val="FFFFFF"/>
                </a:highlight>
                <a:latin typeface="Montserrat Medium"/>
                <a:ea typeface="Montserrat Medium"/>
                <a:cs typeface="Montserrat Medium"/>
                <a:sym typeface="Montserrat Medium"/>
              </a:rPr>
              <a:t>All the subjects are brought to a common starting point where the time t is zero (t = 0) and all subjects have the survival probabilities equal to one, i.e their chances of not experiencing the event of interest (death, churn, etc) is 100%.</a:t>
            </a:r>
            <a:endParaRPr sz="1700">
              <a:solidFill>
                <a:schemeClr val="dk1"/>
              </a:solidFill>
              <a:highlight>
                <a:srgbClr val="FFFFFF"/>
              </a:highlight>
              <a:latin typeface="Montserrat Medium"/>
              <a:ea typeface="Montserrat Medium"/>
              <a:cs typeface="Montserrat Medium"/>
              <a:sym typeface="Montserrat Medium"/>
            </a:endParaRPr>
          </a:p>
        </p:txBody>
      </p:sp>
      <p:cxnSp>
        <p:nvCxnSpPr>
          <p:cNvPr id="633" name="Google Shape;633;ge55f2dfe29_0_24"/>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xEl>
                                              <p:pRg end="0" st="0"/>
                                            </p:txEl>
                                          </p:spTgt>
                                        </p:tgtEl>
                                        <p:attrNameLst>
                                          <p:attrName>style.visibility</p:attrName>
                                        </p:attrNameLst>
                                      </p:cBhvr>
                                      <p:to>
                                        <p:strVal val="visible"/>
                                      </p:to>
                                    </p:set>
                                    <p:animEffect filter="fade" transition="in">
                                      <p:cBhvr>
                                        <p:cTn dur="300"/>
                                        <p:tgtEl>
                                          <p:spTgt spid="6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xEl>
                                              <p:pRg end="1" st="1"/>
                                            </p:txEl>
                                          </p:spTgt>
                                        </p:tgtEl>
                                        <p:attrNameLst>
                                          <p:attrName>style.visibility</p:attrName>
                                        </p:attrNameLst>
                                      </p:cBhvr>
                                      <p:to>
                                        <p:strVal val="visible"/>
                                      </p:to>
                                    </p:set>
                                    <p:animEffect filter="fade" transition="in">
                                      <p:cBhvr>
                                        <p:cTn dur="300"/>
                                        <p:tgtEl>
                                          <p:spTgt spid="6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xEl>
                                              <p:pRg end="2" st="2"/>
                                            </p:txEl>
                                          </p:spTgt>
                                        </p:tgtEl>
                                        <p:attrNameLst>
                                          <p:attrName>style.visibility</p:attrName>
                                        </p:attrNameLst>
                                      </p:cBhvr>
                                      <p:to>
                                        <p:strVal val="visible"/>
                                      </p:to>
                                    </p:set>
                                    <p:animEffect filter="fade" transition="in">
                                      <p:cBhvr>
                                        <p:cTn dur="300"/>
                                        <p:tgtEl>
                                          <p:spTgt spid="6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xEl>
                                              <p:pRg end="3" st="3"/>
                                            </p:txEl>
                                          </p:spTgt>
                                        </p:tgtEl>
                                        <p:attrNameLst>
                                          <p:attrName>style.visibility</p:attrName>
                                        </p:attrNameLst>
                                      </p:cBhvr>
                                      <p:to>
                                        <p:strVal val="visible"/>
                                      </p:to>
                                    </p:set>
                                    <p:animEffect filter="fade" transition="in">
                                      <p:cBhvr>
                                        <p:cTn dur="300"/>
                                        <p:tgtEl>
                                          <p:spTgt spid="63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ge55f2dfe29_0_30"/>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latin typeface="Montserrat ExtraBold"/>
                <a:ea typeface="Montserrat ExtraBold"/>
                <a:cs typeface="Montserrat ExtraBold"/>
                <a:sym typeface="Montserrat ExtraBold"/>
              </a:rPr>
              <a:t>Survival Analysis</a:t>
            </a:r>
            <a:endParaRPr sz="2400">
              <a:solidFill>
                <a:schemeClr val="dk1"/>
              </a:solidFill>
              <a:latin typeface="Montserrat ExtraBold"/>
              <a:ea typeface="Montserrat ExtraBold"/>
              <a:cs typeface="Montserrat ExtraBold"/>
              <a:sym typeface="Montserrat ExtraBold"/>
            </a:endParaRPr>
          </a:p>
        </p:txBody>
      </p:sp>
      <p:sp>
        <p:nvSpPr>
          <p:cNvPr id="639" name="Google Shape;639;ge55f2dfe29_0_30"/>
          <p:cNvSpPr txBox="1"/>
          <p:nvPr>
            <p:ph idx="1" type="body"/>
          </p:nvPr>
        </p:nvSpPr>
        <p:spPr>
          <a:xfrm>
            <a:off x="751050" y="1253725"/>
            <a:ext cx="7500000" cy="2539800"/>
          </a:xfrm>
          <a:prstGeom prst="rect">
            <a:avLst/>
          </a:prstGeom>
          <a:noFill/>
          <a:ln>
            <a:noFill/>
          </a:ln>
        </p:spPr>
        <p:txBody>
          <a:bodyPr anchorCtr="0" anchor="t" bIns="68575" lIns="68575" spcFirstLastPara="1" rIns="68575" wrap="square" tIns="68575">
            <a:noAutofit/>
          </a:bodyPr>
          <a:lstStyle/>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The volume of the data prevents it from being used completely in Survival Analysis. </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Stratified Sampling.</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An equal or nearly equal amount of subjects from each group of subjects in the whole population. Each group is called a Strata.</a:t>
            </a:r>
            <a:endParaRPr>
              <a:solidFill>
                <a:schemeClr val="dk1"/>
              </a:solidFill>
              <a:latin typeface="Montserrat Medium"/>
              <a:ea typeface="Montserrat Medium"/>
              <a:cs typeface="Montserrat Medium"/>
              <a:sym typeface="Montserrat Medium"/>
            </a:endParaRPr>
          </a:p>
        </p:txBody>
      </p:sp>
      <p:cxnSp>
        <p:nvCxnSpPr>
          <p:cNvPr id="640" name="Google Shape;640;ge55f2dfe29_0_30"/>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0" st="0"/>
                                            </p:txEl>
                                          </p:spTgt>
                                        </p:tgtEl>
                                        <p:attrNameLst>
                                          <p:attrName>style.visibility</p:attrName>
                                        </p:attrNameLst>
                                      </p:cBhvr>
                                      <p:to>
                                        <p:strVal val="visible"/>
                                      </p:to>
                                    </p:set>
                                    <p:animEffect filter="fade" transition="in">
                                      <p:cBhvr>
                                        <p:cTn dur="300"/>
                                        <p:tgtEl>
                                          <p:spTgt spid="6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1" st="1"/>
                                            </p:txEl>
                                          </p:spTgt>
                                        </p:tgtEl>
                                        <p:attrNameLst>
                                          <p:attrName>style.visibility</p:attrName>
                                        </p:attrNameLst>
                                      </p:cBhvr>
                                      <p:to>
                                        <p:strVal val="visible"/>
                                      </p:to>
                                    </p:set>
                                    <p:animEffect filter="fade" transition="in">
                                      <p:cBhvr>
                                        <p:cTn dur="300"/>
                                        <p:tgtEl>
                                          <p:spTgt spid="6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2" st="2"/>
                                            </p:txEl>
                                          </p:spTgt>
                                        </p:tgtEl>
                                        <p:attrNameLst>
                                          <p:attrName>style.visibility</p:attrName>
                                        </p:attrNameLst>
                                      </p:cBhvr>
                                      <p:to>
                                        <p:strVal val="visible"/>
                                      </p:to>
                                    </p:set>
                                    <p:animEffect filter="fade" transition="in">
                                      <p:cBhvr>
                                        <p:cTn dur="300"/>
                                        <p:tgtEl>
                                          <p:spTgt spid="63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e660f3b780_1_8"/>
          <p:cNvSpPr txBox="1"/>
          <p:nvPr>
            <p:ph type="title"/>
          </p:nvPr>
        </p:nvSpPr>
        <p:spPr>
          <a:xfrm>
            <a:off x="403575" y="445025"/>
            <a:ext cx="8428800" cy="5226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2700"/>
              <a:buNone/>
            </a:pPr>
            <a:r>
              <a:rPr lang="en-GB" sz="2500">
                <a:solidFill>
                  <a:schemeClr val="dk1"/>
                </a:solidFill>
                <a:latin typeface="Montserrat ExtraBold"/>
                <a:ea typeface="Montserrat ExtraBold"/>
                <a:cs typeface="Montserrat ExtraBold"/>
                <a:sym typeface="Montserrat ExtraBold"/>
              </a:rPr>
              <a:t>Data Mining elements</a:t>
            </a:r>
            <a:endParaRPr sz="2500">
              <a:solidFill>
                <a:schemeClr val="dk1"/>
              </a:solidFill>
              <a:latin typeface="Montserrat ExtraBold"/>
              <a:ea typeface="Montserrat ExtraBold"/>
              <a:cs typeface="Montserrat ExtraBold"/>
              <a:sym typeface="Montserrat ExtraBold"/>
            </a:endParaRPr>
          </a:p>
        </p:txBody>
      </p:sp>
      <p:sp>
        <p:nvSpPr>
          <p:cNvPr id="96" name="Google Shape;96;ge660f3b780_1_8"/>
          <p:cNvSpPr txBox="1"/>
          <p:nvPr>
            <p:ph idx="1" type="body"/>
          </p:nvPr>
        </p:nvSpPr>
        <p:spPr>
          <a:xfrm>
            <a:off x="311700" y="967700"/>
            <a:ext cx="7942800" cy="3331800"/>
          </a:xfrm>
          <a:prstGeom prst="rect">
            <a:avLst/>
          </a:prstGeom>
          <a:noFill/>
          <a:ln>
            <a:noFill/>
          </a:ln>
        </p:spPr>
        <p:txBody>
          <a:bodyPr anchorCtr="0" anchor="t" bIns="68575" lIns="68575" spcFirstLastPara="1" rIns="68575" wrap="square" tIns="68575">
            <a:noAutofit/>
          </a:bodyPr>
          <a:lstStyle/>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Extract, transform and load transaction data on to data warehouse.</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Store and Manage data in a multidimensional database system.</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Provide data access to business analysts and information technology professionals.</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Analyze the data by application software.</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Present the data in a useful format such as a graph or table.</a:t>
            </a:r>
            <a:endParaRPr>
              <a:solidFill>
                <a:schemeClr val="dk1"/>
              </a:solidFill>
              <a:latin typeface="Montserrat Medium"/>
              <a:ea typeface="Montserrat Medium"/>
              <a:cs typeface="Montserrat Medium"/>
              <a:sym typeface="Montserrat Medium"/>
            </a:endParaRPr>
          </a:p>
        </p:txBody>
      </p:sp>
      <p:cxnSp>
        <p:nvCxnSpPr>
          <p:cNvPr id="97" name="Google Shape;97;ge660f3b780_1_8"/>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0" st="0"/>
                                            </p:txEl>
                                          </p:spTgt>
                                        </p:tgtEl>
                                        <p:attrNameLst>
                                          <p:attrName>style.visibility</p:attrName>
                                        </p:attrNameLst>
                                      </p:cBhvr>
                                      <p:to>
                                        <p:strVal val="visible"/>
                                      </p:to>
                                    </p:set>
                                    <p:animEffect filter="fade" transition="in">
                                      <p:cBhvr>
                                        <p:cTn dur="300"/>
                                        <p:tgtEl>
                                          <p:spTgt spid="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1" st="1"/>
                                            </p:txEl>
                                          </p:spTgt>
                                        </p:tgtEl>
                                        <p:attrNameLst>
                                          <p:attrName>style.visibility</p:attrName>
                                        </p:attrNameLst>
                                      </p:cBhvr>
                                      <p:to>
                                        <p:strVal val="visible"/>
                                      </p:to>
                                    </p:set>
                                    <p:animEffect filter="fade" transition="in">
                                      <p:cBhvr>
                                        <p:cTn dur="300"/>
                                        <p:tgtEl>
                                          <p:spTgt spid="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2" st="2"/>
                                            </p:txEl>
                                          </p:spTgt>
                                        </p:tgtEl>
                                        <p:attrNameLst>
                                          <p:attrName>style.visibility</p:attrName>
                                        </p:attrNameLst>
                                      </p:cBhvr>
                                      <p:to>
                                        <p:strVal val="visible"/>
                                      </p:to>
                                    </p:set>
                                    <p:animEffect filter="fade" transition="in">
                                      <p:cBhvr>
                                        <p:cTn dur="300"/>
                                        <p:tgtEl>
                                          <p:spTgt spid="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3" st="3"/>
                                            </p:txEl>
                                          </p:spTgt>
                                        </p:tgtEl>
                                        <p:attrNameLst>
                                          <p:attrName>style.visibility</p:attrName>
                                        </p:attrNameLst>
                                      </p:cBhvr>
                                      <p:to>
                                        <p:strVal val="visible"/>
                                      </p:to>
                                    </p:set>
                                    <p:animEffect filter="fade" transition="in">
                                      <p:cBhvr>
                                        <p:cTn dur="300"/>
                                        <p:tgtEl>
                                          <p:spTgt spid="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4" st="4"/>
                                            </p:txEl>
                                          </p:spTgt>
                                        </p:tgtEl>
                                        <p:attrNameLst>
                                          <p:attrName>style.visibility</p:attrName>
                                        </p:attrNameLst>
                                      </p:cBhvr>
                                      <p:to>
                                        <p:strVal val="visible"/>
                                      </p:to>
                                    </p:set>
                                    <p:animEffect filter="fade" transition="in">
                                      <p:cBhvr>
                                        <p:cTn dur="300"/>
                                        <p:tgtEl>
                                          <p:spTgt spid="9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ge55f2dfe29_0_36"/>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latin typeface="Montserrat ExtraBold"/>
                <a:ea typeface="Montserrat ExtraBold"/>
                <a:cs typeface="Montserrat ExtraBold"/>
                <a:sym typeface="Montserrat ExtraBold"/>
              </a:rPr>
              <a:t>Survival Analysis</a:t>
            </a:r>
            <a:endParaRPr sz="2400">
              <a:solidFill>
                <a:schemeClr val="dk1"/>
              </a:solidFill>
              <a:latin typeface="Montserrat ExtraBold"/>
              <a:ea typeface="Montserrat ExtraBold"/>
              <a:cs typeface="Montserrat ExtraBold"/>
              <a:sym typeface="Montserrat ExtraBold"/>
            </a:endParaRPr>
          </a:p>
        </p:txBody>
      </p:sp>
      <p:sp>
        <p:nvSpPr>
          <p:cNvPr id="646" name="Google Shape;646;ge55f2dfe29_0_36"/>
          <p:cNvSpPr txBox="1"/>
          <p:nvPr>
            <p:ph idx="1" type="body"/>
          </p:nvPr>
        </p:nvSpPr>
        <p:spPr>
          <a:xfrm>
            <a:off x="751050" y="1253725"/>
            <a:ext cx="7500000" cy="2539800"/>
          </a:xfrm>
          <a:prstGeom prst="rect">
            <a:avLst/>
          </a:prstGeom>
          <a:noFill/>
          <a:ln>
            <a:noFill/>
          </a:ln>
        </p:spPr>
        <p:txBody>
          <a:bodyPr anchorCtr="0" anchor="t" bIns="68575" lIns="68575" spcFirstLastPara="1" rIns="68575" wrap="square" tIns="68575">
            <a:noAutofit/>
          </a:bodyPr>
          <a:lstStyle/>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highlight>
                  <a:srgbClr val="FFFFFF"/>
                </a:highlight>
                <a:latin typeface="Montserrat Medium"/>
                <a:ea typeface="Montserrat Medium"/>
                <a:cs typeface="Montserrat Medium"/>
                <a:sym typeface="Montserrat Medium"/>
              </a:rPr>
              <a:t>W</a:t>
            </a:r>
            <a:r>
              <a:rPr lang="en-GB">
                <a:solidFill>
                  <a:schemeClr val="dk1"/>
                </a:solidFill>
                <a:highlight>
                  <a:srgbClr val="FFFFFF"/>
                </a:highlight>
                <a:latin typeface="Montserrat Medium"/>
                <a:ea typeface="Montserrat Medium"/>
                <a:cs typeface="Montserrat Medium"/>
                <a:sym typeface="Montserrat Medium"/>
              </a:rPr>
              <a:t>hole population is stratified into groups based on some characteristic. </a:t>
            </a:r>
            <a:endParaRPr>
              <a:solidFill>
                <a:schemeClr val="dk1"/>
              </a:solidFill>
              <a:highlight>
                <a:srgbClr val="FFFFFF"/>
              </a:highlight>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highlight>
                  <a:srgbClr val="FFFFFF"/>
                </a:highlight>
                <a:latin typeface="Montserrat Medium"/>
                <a:ea typeface="Montserrat Medium"/>
                <a:cs typeface="Montserrat Medium"/>
                <a:sym typeface="Montserrat Medium"/>
              </a:rPr>
              <a:t>Total number of subjects is specified at the start and you split the total number required among each group and you pick that number of subjects randomly from each group.</a:t>
            </a:r>
            <a:endParaRPr>
              <a:solidFill>
                <a:schemeClr val="dk1"/>
              </a:solidFill>
              <a:highlight>
                <a:srgbClr val="FFFFFF"/>
              </a:highlight>
              <a:latin typeface="Montserrat Medium"/>
              <a:ea typeface="Montserrat Medium"/>
              <a:cs typeface="Montserrat Medium"/>
              <a:sym typeface="Montserrat Medium"/>
            </a:endParaRPr>
          </a:p>
        </p:txBody>
      </p:sp>
      <p:cxnSp>
        <p:nvCxnSpPr>
          <p:cNvPr id="647" name="Google Shape;647;ge55f2dfe29_0_36"/>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
                                            <p:txEl>
                                              <p:pRg end="0" st="0"/>
                                            </p:txEl>
                                          </p:spTgt>
                                        </p:tgtEl>
                                        <p:attrNameLst>
                                          <p:attrName>style.visibility</p:attrName>
                                        </p:attrNameLst>
                                      </p:cBhvr>
                                      <p:to>
                                        <p:strVal val="visible"/>
                                      </p:to>
                                    </p:set>
                                    <p:animEffect filter="fade" transition="in">
                                      <p:cBhvr>
                                        <p:cTn dur="300"/>
                                        <p:tgtEl>
                                          <p:spTgt spid="6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
                                            <p:txEl>
                                              <p:pRg end="1" st="1"/>
                                            </p:txEl>
                                          </p:spTgt>
                                        </p:tgtEl>
                                        <p:attrNameLst>
                                          <p:attrName>style.visibility</p:attrName>
                                        </p:attrNameLst>
                                      </p:cBhvr>
                                      <p:to>
                                        <p:strVal val="visible"/>
                                      </p:to>
                                    </p:set>
                                    <p:animEffect filter="fade" transition="in">
                                      <p:cBhvr>
                                        <p:cTn dur="300"/>
                                        <p:tgtEl>
                                          <p:spTgt spid="64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ge740b15de5_0_12"/>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latin typeface="Montserrat ExtraBold"/>
                <a:ea typeface="Montserrat ExtraBold"/>
                <a:cs typeface="Montserrat ExtraBold"/>
                <a:sym typeface="Montserrat ExtraBold"/>
              </a:rPr>
              <a:t>Survival Analysis</a:t>
            </a:r>
            <a:endParaRPr sz="2400">
              <a:solidFill>
                <a:schemeClr val="dk1"/>
              </a:solidFill>
              <a:latin typeface="Montserrat ExtraBold"/>
              <a:ea typeface="Montserrat ExtraBold"/>
              <a:cs typeface="Montserrat ExtraBold"/>
              <a:sym typeface="Montserrat ExtraBold"/>
            </a:endParaRPr>
          </a:p>
        </p:txBody>
      </p:sp>
      <p:sp>
        <p:nvSpPr>
          <p:cNvPr id="653" name="Google Shape;653;ge740b15de5_0_12"/>
          <p:cNvSpPr txBox="1"/>
          <p:nvPr>
            <p:ph idx="1" type="body"/>
          </p:nvPr>
        </p:nvSpPr>
        <p:spPr>
          <a:xfrm>
            <a:off x="751050" y="1253725"/>
            <a:ext cx="6293700" cy="25398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lang="en-GB">
                <a:solidFill>
                  <a:schemeClr val="dk1"/>
                </a:solidFill>
                <a:latin typeface="Montserrat Medium"/>
                <a:ea typeface="Montserrat Medium"/>
                <a:cs typeface="Montserrat Medium"/>
                <a:sym typeface="Montserrat Medium"/>
              </a:rPr>
              <a:t>There are several methods used in survival analysis:</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AutoNum type="arabicPeriod"/>
            </a:pPr>
            <a:r>
              <a:rPr lang="en-GB">
                <a:solidFill>
                  <a:schemeClr val="dk1"/>
                </a:solidFill>
                <a:latin typeface="Montserrat Medium"/>
                <a:ea typeface="Montserrat Medium"/>
                <a:cs typeface="Montserrat Medium"/>
                <a:sym typeface="Montserrat Medium"/>
              </a:rPr>
              <a:t>Kaplan Meyer Estimator.</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AutoNum type="arabicPeriod"/>
            </a:pPr>
            <a:r>
              <a:rPr lang="en-GB">
                <a:solidFill>
                  <a:schemeClr val="dk1"/>
                </a:solidFill>
                <a:latin typeface="Montserrat Medium"/>
                <a:ea typeface="Montserrat Medium"/>
                <a:cs typeface="Montserrat Medium"/>
                <a:sym typeface="Montserrat Medium"/>
              </a:rPr>
              <a:t>Censoring.</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AutoNum type="arabicPeriod"/>
            </a:pPr>
            <a:r>
              <a:rPr lang="en-GB">
                <a:solidFill>
                  <a:schemeClr val="dk1"/>
                </a:solidFill>
                <a:latin typeface="Montserrat Medium"/>
                <a:ea typeface="Montserrat Medium"/>
                <a:cs typeface="Montserrat Medium"/>
                <a:sym typeface="Montserrat Medium"/>
              </a:rPr>
              <a:t>Log Rank Test.</a:t>
            </a:r>
            <a:endParaRPr>
              <a:solidFill>
                <a:schemeClr val="dk1"/>
              </a:solidFill>
              <a:latin typeface="Montserrat Medium"/>
              <a:ea typeface="Montserrat Medium"/>
              <a:cs typeface="Montserrat Medium"/>
              <a:sym typeface="Montserrat Medium"/>
            </a:endParaRPr>
          </a:p>
        </p:txBody>
      </p:sp>
      <p:cxnSp>
        <p:nvCxnSpPr>
          <p:cNvPr id="654" name="Google Shape;654;ge740b15de5_0_12"/>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3">
                                            <p:txEl>
                                              <p:pRg end="0" st="0"/>
                                            </p:txEl>
                                          </p:spTgt>
                                        </p:tgtEl>
                                        <p:attrNameLst>
                                          <p:attrName>style.visibility</p:attrName>
                                        </p:attrNameLst>
                                      </p:cBhvr>
                                      <p:to>
                                        <p:strVal val="visible"/>
                                      </p:to>
                                    </p:set>
                                    <p:animEffect filter="fade" transition="in">
                                      <p:cBhvr>
                                        <p:cTn dur="300"/>
                                        <p:tgtEl>
                                          <p:spTgt spid="6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3">
                                            <p:txEl>
                                              <p:pRg end="1" st="1"/>
                                            </p:txEl>
                                          </p:spTgt>
                                        </p:tgtEl>
                                        <p:attrNameLst>
                                          <p:attrName>style.visibility</p:attrName>
                                        </p:attrNameLst>
                                      </p:cBhvr>
                                      <p:to>
                                        <p:strVal val="visible"/>
                                      </p:to>
                                    </p:set>
                                    <p:animEffect filter="fade" transition="in">
                                      <p:cBhvr>
                                        <p:cTn dur="300"/>
                                        <p:tgtEl>
                                          <p:spTgt spid="6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3">
                                            <p:txEl>
                                              <p:pRg end="2" st="2"/>
                                            </p:txEl>
                                          </p:spTgt>
                                        </p:tgtEl>
                                        <p:attrNameLst>
                                          <p:attrName>style.visibility</p:attrName>
                                        </p:attrNameLst>
                                      </p:cBhvr>
                                      <p:to>
                                        <p:strVal val="visible"/>
                                      </p:to>
                                    </p:set>
                                    <p:animEffect filter="fade" transition="in">
                                      <p:cBhvr>
                                        <p:cTn dur="300"/>
                                        <p:tgtEl>
                                          <p:spTgt spid="6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3">
                                            <p:txEl>
                                              <p:pRg end="3" st="3"/>
                                            </p:txEl>
                                          </p:spTgt>
                                        </p:tgtEl>
                                        <p:attrNameLst>
                                          <p:attrName>style.visibility</p:attrName>
                                        </p:attrNameLst>
                                      </p:cBhvr>
                                      <p:to>
                                        <p:strVal val="visible"/>
                                      </p:to>
                                    </p:set>
                                    <p:animEffect filter="fade" transition="in">
                                      <p:cBhvr>
                                        <p:cTn dur="300"/>
                                        <p:tgtEl>
                                          <p:spTgt spid="65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ge473451b1d_0_53"/>
          <p:cNvSpPr txBox="1"/>
          <p:nvPr>
            <p:ph idx="1" type="body"/>
          </p:nvPr>
        </p:nvSpPr>
        <p:spPr>
          <a:xfrm>
            <a:off x="311700" y="1521625"/>
            <a:ext cx="8428800" cy="14790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None/>
            </a:pPr>
            <a:r>
              <a:rPr lang="en-GB" sz="2200">
                <a:solidFill>
                  <a:schemeClr val="dk1"/>
                </a:solidFill>
                <a:latin typeface="Montserrat ExtraBold"/>
                <a:ea typeface="Montserrat ExtraBold"/>
                <a:cs typeface="Montserrat ExtraBold"/>
                <a:sym typeface="Montserrat ExtraBold"/>
              </a:rPr>
              <a:t>C01</a:t>
            </a:r>
            <a:r>
              <a:rPr lang="en-GB" sz="2200">
                <a:solidFill>
                  <a:schemeClr val="dk1"/>
                </a:solidFill>
                <a:latin typeface="Montserrat ExtraBold"/>
                <a:ea typeface="Montserrat ExtraBold"/>
                <a:cs typeface="Montserrat ExtraBold"/>
                <a:sym typeface="Montserrat ExtraBold"/>
              </a:rPr>
              <a:t>S03L02. Kaplan Meyer Estimator</a:t>
            </a:r>
            <a:endParaRPr sz="2200">
              <a:solidFill>
                <a:schemeClr val="dk1"/>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xEl>
                                              <p:pRg end="0" st="0"/>
                                            </p:txEl>
                                          </p:spTgt>
                                        </p:tgtEl>
                                        <p:attrNameLst>
                                          <p:attrName>style.visibility</p:attrName>
                                        </p:attrNameLst>
                                      </p:cBhvr>
                                      <p:to>
                                        <p:strVal val="visible"/>
                                      </p:to>
                                    </p:set>
                                    <p:animEffect filter="fade" transition="in">
                                      <p:cBhvr>
                                        <p:cTn dur="300"/>
                                        <p:tgtEl>
                                          <p:spTgt spid="65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ge7810b2464_1_0"/>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latin typeface="Montserrat ExtraBold"/>
                <a:ea typeface="Montserrat ExtraBold"/>
                <a:cs typeface="Montserrat ExtraBold"/>
                <a:sym typeface="Montserrat ExtraBold"/>
              </a:rPr>
              <a:t>Kaplan-Meyer</a:t>
            </a:r>
            <a:endParaRPr sz="2400">
              <a:solidFill>
                <a:schemeClr val="dk1"/>
              </a:solidFill>
              <a:latin typeface="Montserrat ExtraBold"/>
              <a:ea typeface="Montserrat ExtraBold"/>
              <a:cs typeface="Montserrat ExtraBold"/>
              <a:sym typeface="Montserrat ExtraBold"/>
            </a:endParaRPr>
          </a:p>
        </p:txBody>
      </p:sp>
      <p:sp>
        <p:nvSpPr>
          <p:cNvPr id="665" name="Google Shape;665;ge7810b2464_1_0"/>
          <p:cNvSpPr txBox="1"/>
          <p:nvPr>
            <p:ph idx="1" type="body"/>
          </p:nvPr>
        </p:nvSpPr>
        <p:spPr>
          <a:xfrm>
            <a:off x="469775" y="1253725"/>
            <a:ext cx="4482900" cy="2539800"/>
          </a:xfrm>
          <a:prstGeom prst="rect">
            <a:avLst/>
          </a:prstGeom>
          <a:noFill/>
          <a:ln>
            <a:noFill/>
          </a:ln>
        </p:spPr>
        <p:txBody>
          <a:bodyPr anchorCtr="0" anchor="t" bIns="68575" lIns="68575" spcFirstLastPara="1" rIns="68575" wrap="square" tIns="68575">
            <a:noAutofit/>
          </a:bodyPr>
          <a:lstStyle/>
          <a:p>
            <a:pPr indent="-342900" lvl="0" marL="457200" rtl="0" algn="l">
              <a:lnSpc>
                <a:spcPct val="150000"/>
              </a:lnSpc>
              <a:spcBef>
                <a:spcPts val="1400"/>
              </a:spcBef>
              <a:spcAft>
                <a:spcPts val="0"/>
              </a:spcAft>
              <a:buClr>
                <a:srgbClr val="292929"/>
              </a:buClr>
              <a:buSzPts val="1800"/>
              <a:buFont typeface="Montserrat Medium"/>
              <a:buChar char="●"/>
            </a:pPr>
            <a:r>
              <a:rPr lang="en-GB">
                <a:solidFill>
                  <a:srgbClr val="292929"/>
                </a:solidFill>
                <a:latin typeface="Montserrat Medium"/>
                <a:ea typeface="Montserrat Medium"/>
                <a:cs typeface="Montserrat Medium"/>
                <a:sym typeface="Montserrat Medium"/>
              </a:rPr>
              <a:t>Non-parametric technique of estimating and plotting the survival probability as a function of time. </a:t>
            </a:r>
            <a:endParaRPr>
              <a:solidFill>
                <a:srgbClr val="292929"/>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rgbClr val="292929"/>
              </a:buClr>
              <a:buSzPts val="1800"/>
              <a:buFont typeface="Montserrat Medium"/>
              <a:buChar char="●"/>
            </a:pPr>
            <a:r>
              <a:rPr lang="en-GB">
                <a:solidFill>
                  <a:srgbClr val="292929"/>
                </a:solidFill>
                <a:latin typeface="Montserrat Medium"/>
                <a:ea typeface="Montserrat Medium"/>
                <a:cs typeface="Montserrat Medium"/>
                <a:sym typeface="Montserrat Medium"/>
              </a:rPr>
              <a:t>Requires the least assumptions. </a:t>
            </a:r>
            <a:endParaRPr>
              <a:solidFill>
                <a:schemeClr val="dk1"/>
              </a:solidFill>
              <a:latin typeface="Montserrat Medium"/>
              <a:ea typeface="Montserrat Medium"/>
              <a:cs typeface="Montserrat Medium"/>
              <a:sym typeface="Montserrat Medium"/>
            </a:endParaRPr>
          </a:p>
        </p:txBody>
      </p:sp>
      <p:cxnSp>
        <p:nvCxnSpPr>
          <p:cNvPr id="666" name="Google Shape;666;ge7810b2464_1_0"/>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pic>
        <p:nvPicPr>
          <p:cNvPr id="667" name="Google Shape;667;ge7810b2464_1_0"/>
          <p:cNvPicPr preferRelativeResize="0"/>
          <p:nvPr/>
        </p:nvPicPr>
        <p:blipFill>
          <a:blip r:embed="rId3">
            <a:alphaModFix/>
          </a:blip>
          <a:stretch>
            <a:fillRect/>
          </a:stretch>
        </p:blipFill>
        <p:spPr>
          <a:xfrm>
            <a:off x="5347125" y="1093000"/>
            <a:ext cx="3193900" cy="236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5">
                                            <p:txEl>
                                              <p:pRg end="0" st="0"/>
                                            </p:txEl>
                                          </p:spTgt>
                                        </p:tgtEl>
                                        <p:attrNameLst>
                                          <p:attrName>style.visibility</p:attrName>
                                        </p:attrNameLst>
                                      </p:cBhvr>
                                      <p:to>
                                        <p:strVal val="visible"/>
                                      </p:to>
                                    </p:set>
                                    <p:animEffect filter="fade" transition="in">
                                      <p:cBhvr>
                                        <p:cTn dur="300"/>
                                        <p:tgtEl>
                                          <p:spTgt spid="6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5">
                                            <p:txEl>
                                              <p:pRg end="1" st="1"/>
                                            </p:txEl>
                                          </p:spTgt>
                                        </p:tgtEl>
                                        <p:attrNameLst>
                                          <p:attrName>style.visibility</p:attrName>
                                        </p:attrNameLst>
                                      </p:cBhvr>
                                      <p:to>
                                        <p:strVal val="visible"/>
                                      </p:to>
                                    </p:set>
                                    <p:animEffect filter="fade" transition="in">
                                      <p:cBhvr>
                                        <p:cTn dur="300"/>
                                        <p:tgtEl>
                                          <p:spTgt spid="66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ge7810b2464_1_74"/>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latin typeface="Montserrat ExtraBold"/>
                <a:ea typeface="Montserrat ExtraBold"/>
                <a:cs typeface="Montserrat ExtraBold"/>
                <a:sym typeface="Montserrat ExtraBold"/>
              </a:rPr>
              <a:t>Kaplan-Meyer Approach</a:t>
            </a:r>
            <a:endParaRPr sz="2400">
              <a:solidFill>
                <a:schemeClr val="dk1"/>
              </a:solidFill>
              <a:latin typeface="Montserrat ExtraBold"/>
              <a:ea typeface="Montserrat ExtraBold"/>
              <a:cs typeface="Montserrat ExtraBold"/>
              <a:sym typeface="Montserrat ExtraBold"/>
            </a:endParaRPr>
          </a:p>
        </p:txBody>
      </p:sp>
      <p:sp>
        <p:nvSpPr>
          <p:cNvPr id="673" name="Google Shape;673;ge7810b2464_1_74"/>
          <p:cNvSpPr txBox="1"/>
          <p:nvPr>
            <p:ph idx="1" type="body"/>
          </p:nvPr>
        </p:nvSpPr>
        <p:spPr>
          <a:xfrm>
            <a:off x="751050" y="1253725"/>
            <a:ext cx="6984300" cy="2539800"/>
          </a:xfrm>
          <a:prstGeom prst="rect">
            <a:avLst/>
          </a:prstGeom>
          <a:noFill/>
          <a:ln>
            <a:noFill/>
          </a:ln>
        </p:spPr>
        <p:txBody>
          <a:bodyPr anchorCtr="0" anchor="t" bIns="68575" lIns="68575" spcFirstLastPara="1" rIns="68575" wrap="square" tIns="68575">
            <a:noAutofit/>
          </a:bodyPr>
          <a:lstStyle/>
          <a:p>
            <a:pPr indent="-342900" lvl="0" marL="457200" rtl="0" algn="l">
              <a:lnSpc>
                <a:spcPct val="150000"/>
              </a:lnSpc>
              <a:spcBef>
                <a:spcPts val="3200"/>
              </a:spcBef>
              <a:spcAft>
                <a:spcPts val="0"/>
              </a:spcAft>
              <a:buClr>
                <a:srgbClr val="292929"/>
              </a:buClr>
              <a:buSzPts val="1800"/>
              <a:buFont typeface="Montserrat Medium"/>
              <a:buChar char="●"/>
            </a:pPr>
            <a:r>
              <a:rPr lang="en-GB">
                <a:solidFill>
                  <a:srgbClr val="292929"/>
                </a:solidFill>
                <a:latin typeface="Montserrat Medium"/>
                <a:ea typeface="Montserrat Medium"/>
                <a:cs typeface="Montserrat Medium"/>
                <a:sym typeface="Montserrat Medium"/>
              </a:rPr>
              <a:t>Event of interest is unambiguous and happens at a specified time.</a:t>
            </a:r>
            <a:endParaRPr>
              <a:solidFill>
                <a:srgbClr val="292929"/>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rgbClr val="292929"/>
              </a:buClr>
              <a:buSzPts val="1800"/>
              <a:buFont typeface="Montserrat Medium"/>
              <a:buChar char="●"/>
            </a:pPr>
            <a:r>
              <a:rPr lang="en-GB">
                <a:solidFill>
                  <a:srgbClr val="292929"/>
                </a:solidFill>
                <a:latin typeface="Montserrat Medium"/>
                <a:ea typeface="Montserrat Medium"/>
                <a:cs typeface="Montserrat Medium"/>
                <a:sym typeface="Montserrat Medium"/>
              </a:rPr>
              <a:t>The survival probability of all observations is the same.</a:t>
            </a:r>
            <a:endParaRPr>
              <a:solidFill>
                <a:srgbClr val="292929"/>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rgbClr val="292929"/>
              </a:buClr>
              <a:buSzPts val="1800"/>
              <a:buFont typeface="Montserrat Medium"/>
              <a:buChar char="●"/>
            </a:pPr>
            <a:r>
              <a:rPr lang="en-GB">
                <a:solidFill>
                  <a:srgbClr val="292929"/>
                </a:solidFill>
                <a:latin typeface="Montserrat Medium"/>
                <a:ea typeface="Montserrat Medium"/>
                <a:cs typeface="Montserrat Medium"/>
                <a:sym typeface="Montserrat Medium"/>
              </a:rPr>
              <a:t>Censored observations have the same survival prospects as observations.</a:t>
            </a:r>
            <a:endParaRPr>
              <a:solidFill>
                <a:srgbClr val="292929"/>
              </a:solidFill>
              <a:latin typeface="Montserrat Medium"/>
              <a:ea typeface="Montserrat Medium"/>
              <a:cs typeface="Montserrat Medium"/>
              <a:sym typeface="Montserrat Medium"/>
            </a:endParaRPr>
          </a:p>
        </p:txBody>
      </p:sp>
      <p:cxnSp>
        <p:nvCxnSpPr>
          <p:cNvPr id="674" name="Google Shape;674;ge7810b2464_1_74"/>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3">
                                            <p:txEl>
                                              <p:pRg end="0" st="0"/>
                                            </p:txEl>
                                          </p:spTgt>
                                        </p:tgtEl>
                                        <p:attrNameLst>
                                          <p:attrName>style.visibility</p:attrName>
                                        </p:attrNameLst>
                                      </p:cBhvr>
                                      <p:to>
                                        <p:strVal val="visible"/>
                                      </p:to>
                                    </p:set>
                                    <p:animEffect filter="fade" transition="in">
                                      <p:cBhvr>
                                        <p:cTn dur="300"/>
                                        <p:tgtEl>
                                          <p:spTgt spid="6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3">
                                            <p:txEl>
                                              <p:pRg end="1" st="1"/>
                                            </p:txEl>
                                          </p:spTgt>
                                        </p:tgtEl>
                                        <p:attrNameLst>
                                          <p:attrName>style.visibility</p:attrName>
                                        </p:attrNameLst>
                                      </p:cBhvr>
                                      <p:to>
                                        <p:strVal val="visible"/>
                                      </p:to>
                                    </p:set>
                                    <p:animEffect filter="fade" transition="in">
                                      <p:cBhvr>
                                        <p:cTn dur="300"/>
                                        <p:tgtEl>
                                          <p:spTgt spid="6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3">
                                            <p:txEl>
                                              <p:pRg end="2" st="2"/>
                                            </p:txEl>
                                          </p:spTgt>
                                        </p:tgtEl>
                                        <p:attrNameLst>
                                          <p:attrName>style.visibility</p:attrName>
                                        </p:attrNameLst>
                                      </p:cBhvr>
                                      <p:to>
                                        <p:strVal val="visible"/>
                                      </p:to>
                                    </p:set>
                                    <p:animEffect filter="fade" transition="in">
                                      <p:cBhvr>
                                        <p:cTn dur="300"/>
                                        <p:tgtEl>
                                          <p:spTgt spid="67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ge7810b2464_1_82"/>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latin typeface="Montserrat ExtraBold"/>
                <a:ea typeface="Montserrat ExtraBold"/>
                <a:cs typeface="Montserrat ExtraBold"/>
                <a:sym typeface="Montserrat ExtraBold"/>
              </a:rPr>
              <a:t>Kaplan-Meyer Approach</a:t>
            </a:r>
            <a:endParaRPr sz="2400">
              <a:solidFill>
                <a:schemeClr val="dk1"/>
              </a:solidFill>
              <a:latin typeface="Montserrat ExtraBold"/>
              <a:ea typeface="Montserrat ExtraBold"/>
              <a:cs typeface="Montserrat ExtraBold"/>
              <a:sym typeface="Montserrat ExtraBold"/>
            </a:endParaRPr>
          </a:p>
        </p:txBody>
      </p:sp>
      <p:cxnSp>
        <p:nvCxnSpPr>
          <p:cNvPr id="680" name="Google Shape;680;ge7810b2464_1_82"/>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
        <p:nvSpPr>
          <p:cNvPr id="681" name="Google Shape;681;ge7810b2464_1_82"/>
          <p:cNvSpPr txBox="1"/>
          <p:nvPr/>
        </p:nvSpPr>
        <p:spPr>
          <a:xfrm>
            <a:off x="311700" y="1147538"/>
            <a:ext cx="8256000" cy="3370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Fraction of observations who survived for a certain amount of time under the same circumstances and is given by the following formula:</a:t>
            </a:r>
            <a:endParaRPr sz="1800">
              <a:latin typeface="Montserrat Medium"/>
              <a:ea typeface="Montserrat Medium"/>
              <a:cs typeface="Montserrat Medium"/>
              <a:sym typeface="Montserrat Medium"/>
            </a:endParaRPr>
          </a:p>
          <a:p>
            <a:pPr indent="457200" lvl="0" marL="0" rtl="0" algn="l">
              <a:lnSpc>
                <a:spcPct val="150000"/>
              </a:lnSpc>
              <a:spcBef>
                <a:spcPts val="0"/>
              </a:spcBef>
              <a:spcAft>
                <a:spcPts val="0"/>
              </a:spcAft>
              <a:buNone/>
            </a:pPr>
            <a:r>
              <a:rPr lang="en-GB" sz="1800">
                <a:latin typeface="Montserrat Medium"/>
                <a:ea typeface="Montserrat Medium"/>
                <a:cs typeface="Montserrat Medium"/>
                <a:sym typeface="Montserrat Medium"/>
              </a:rPr>
              <a:t>where:</a:t>
            </a:r>
            <a:endParaRPr sz="1800">
              <a:latin typeface="Montserrat Medium"/>
              <a:ea typeface="Montserrat Medium"/>
              <a:cs typeface="Montserrat Medium"/>
              <a:sym typeface="Montserrat Medium"/>
            </a:endParaRPr>
          </a:p>
          <a:p>
            <a:pPr indent="0" lvl="0" marL="914400" rtl="0" algn="l">
              <a:lnSpc>
                <a:spcPct val="150000"/>
              </a:lnSpc>
              <a:spcBef>
                <a:spcPts val="0"/>
              </a:spcBef>
              <a:spcAft>
                <a:spcPts val="0"/>
              </a:spcAft>
              <a:buNone/>
            </a:pPr>
            <a:r>
              <a:rPr lang="en-GB" sz="1800">
                <a:latin typeface="Montserrat Medium"/>
                <a:ea typeface="Montserrat Medium"/>
                <a:cs typeface="Montserrat Medium"/>
                <a:sym typeface="Montserrat Medium"/>
              </a:rPr>
              <a:t>t_i is a time</a:t>
            </a:r>
            <a:endParaRPr sz="1800">
              <a:latin typeface="Montserrat Medium"/>
              <a:ea typeface="Montserrat Medium"/>
              <a:cs typeface="Montserrat Medium"/>
              <a:sym typeface="Montserrat Medium"/>
            </a:endParaRPr>
          </a:p>
          <a:p>
            <a:pPr indent="0" lvl="0" marL="914400" rtl="0" algn="l">
              <a:lnSpc>
                <a:spcPct val="150000"/>
              </a:lnSpc>
              <a:spcBef>
                <a:spcPts val="0"/>
              </a:spcBef>
              <a:spcAft>
                <a:spcPts val="0"/>
              </a:spcAft>
              <a:buNone/>
            </a:pPr>
            <a:r>
              <a:rPr lang="en-GB" sz="1800">
                <a:latin typeface="Montserrat Medium"/>
                <a:ea typeface="Montserrat Medium"/>
                <a:cs typeface="Montserrat Medium"/>
                <a:sym typeface="Montserrat Medium"/>
              </a:rPr>
              <a:t>d_i is the number of events.</a:t>
            </a:r>
            <a:endParaRPr sz="1800">
              <a:latin typeface="Montserrat Medium"/>
              <a:ea typeface="Montserrat Medium"/>
              <a:cs typeface="Montserrat Medium"/>
              <a:sym typeface="Montserrat Medium"/>
            </a:endParaRPr>
          </a:p>
          <a:p>
            <a:pPr indent="0" lvl="0" marL="914400" rtl="0" algn="l">
              <a:lnSpc>
                <a:spcPct val="150000"/>
              </a:lnSpc>
              <a:spcBef>
                <a:spcPts val="0"/>
              </a:spcBef>
              <a:spcAft>
                <a:spcPts val="0"/>
              </a:spcAft>
              <a:buNone/>
            </a:pPr>
            <a:r>
              <a:rPr lang="en-GB" sz="1800">
                <a:latin typeface="Montserrat Medium"/>
                <a:ea typeface="Montserrat Medium"/>
                <a:cs typeface="Montserrat Medium"/>
                <a:sym typeface="Montserrat Medium"/>
              </a:rPr>
              <a:t>n_i represents the number of individuals.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t/>
            </a:r>
            <a:endParaRPr sz="1800">
              <a:latin typeface="Montserrat Medium"/>
              <a:ea typeface="Montserrat Medium"/>
              <a:cs typeface="Montserrat Medium"/>
              <a:sym typeface="Montserrat Medium"/>
            </a:endParaRPr>
          </a:p>
        </p:txBody>
      </p:sp>
      <p:pic>
        <p:nvPicPr>
          <p:cNvPr id="682" name="Google Shape;682;ge7810b2464_1_82"/>
          <p:cNvPicPr preferRelativeResize="0"/>
          <p:nvPr/>
        </p:nvPicPr>
        <p:blipFill>
          <a:blip r:embed="rId3">
            <a:alphaModFix/>
          </a:blip>
          <a:stretch>
            <a:fillRect/>
          </a:stretch>
        </p:blipFill>
        <p:spPr>
          <a:xfrm>
            <a:off x="5101400" y="2400775"/>
            <a:ext cx="3228844" cy="1045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xEl>
                                              <p:pRg end="0" st="0"/>
                                            </p:txEl>
                                          </p:spTgt>
                                        </p:tgtEl>
                                        <p:attrNameLst>
                                          <p:attrName>style.visibility</p:attrName>
                                        </p:attrNameLst>
                                      </p:cBhvr>
                                      <p:to>
                                        <p:strVal val="visible"/>
                                      </p:to>
                                    </p:set>
                                    <p:animEffect filter="fade" transition="in">
                                      <p:cBhvr>
                                        <p:cTn dur="1000"/>
                                        <p:tgtEl>
                                          <p:spTgt spid="6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xEl>
                                              <p:pRg end="1" st="1"/>
                                            </p:txEl>
                                          </p:spTgt>
                                        </p:tgtEl>
                                        <p:attrNameLst>
                                          <p:attrName>style.visibility</p:attrName>
                                        </p:attrNameLst>
                                      </p:cBhvr>
                                      <p:to>
                                        <p:strVal val="visible"/>
                                      </p:to>
                                    </p:set>
                                    <p:animEffect filter="fade" transition="in">
                                      <p:cBhvr>
                                        <p:cTn dur="1000"/>
                                        <p:tgtEl>
                                          <p:spTgt spid="6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xEl>
                                              <p:pRg end="2" st="2"/>
                                            </p:txEl>
                                          </p:spTgt>
                                        </p:tgtEl>
                                        <p:attrNameLst>
                                          <p:attrName>style.visibility</p:attrName>
                                        </p:attrNameLst>
                                      </p:cBhvr>
                                      <p:to>
                                        <p:strVal val="visible"/>
                                      </p:to>
                                    </p:set>
                                    <p:animEffect filter="fade" transition="in">
                                      <p:cBhvr>
                                        <p:cTn dur="1000"/>
                                        <p:tgtEl>
                                          <p:spTgt spid="6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xEl>
                                              <p:pRg end="3" st="3"/>
                                            </p:txEl>
                                          </p:spTgt>
                                        </p:tgtEl>
                                        <p:attrNameLst>
                                          <p:attrName>style.visibility</p:attrName>
                                        </p:attrNameLst>
                                      </p:cBhvr>
                                      <p:to>
                                        <p:strVal val="visible"/>
                                      </p:to>
                                    </p:set>
                                    <p:animEffect filter="fade" transition="in">
                                      <p:cBhvr>
                                        <p:cTn dur="1000"/>
                                        <p:tgtEl>
                                          <p:spTgt spid="6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xEl>
                                              <p:pRg end="4" st="4"/>
                                            </p:txEl>
                                          </p:spTgt>
                                        </p:tgtEl>
                                        <p:attrNameLst>
                                          <p:attrName>style.visibility</p:attrName>
                                        </p:attrNameLst>
                                      </p:cBhvr>
                                      <p:to>
                                        <p:strVal val="visible"/>
                                      </p:to>
                                    </p:set>
                                    <p:animEffect filter="fade" transition="in">
                                      <p:cBhvr>
                                        <p:cTn dur="1000"/>
                                        <p:tgtEl>
                                          <p:spTgt spid="68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xEl>
                                              <p:pRg end="5" st="5"/>
                                            </p:txEl>
                                          </p:spTgt>
                                        </p:tgtEl>
                                        <p:attrNameLst>
                                          <p:attrName>style.visibility</p:attrName>
                                        </p:attrNameLst>
                                      </p:cBhvr>
                                      <p:to>
                                        <p:strVal val="visible"/>
                                      </p:to>
                                    </p:set>
                                    <p:animEffect filter="fade" transition="in">
                                      <p:cBhvr>
                                        <p:cTn dur="1000"/>
                                        <p:tgtEl>
                                          <p:spTgt spid="68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ge7810b2464_1_94"/>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latin typeface="Montserrat ExtraBold"/>
                <a:ea typeface="Montserrat ExtraBold"/>
                <a:cs typeface="Montserrat ExtraBold"/>
                <a:sym typeface="Montserrat ExtraBold"/>
              </a:rPr>
              <a:t>Kaplan-Meyer Curves</a:t>
            </a:r>
            <a:endParaRPr sz="2400">
              <a:solidFill>
                <a:schemeClr val="dk1"/>
              </a:solidFill>
              <a:latin typeface="Montserrat ExtraBold"/>
              <a:ea typeface="Montserrat ExtraBold"/>
              <a:cs typeface="Montserrat ExtraBold"/>
              <a:sym typeface="Montserrat ExtraBold"/>
            </a:endParaRPr>
          </a:p>
        </p:txBody>
      </p:sp>
      <p:cxnSp>
        <p:nvCxnSpPr>
          <p:cNvPr id="688" name="Google Shape;688;ge7810b2464_1_94"/>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
        <p:nvSpPr>
          <p:cNvPr id="689" name="Google Shape;689;ge7810b2464_1_94"/>
          <p:cNvSpPr txBox="1"/>
          <p:nvPr/>
        </p:nvSpPr>
        <p:spPr>
          <a:xfrm>
            <a:off x="311700" y="1147550"/>
            <a:ext cx="56958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1700"/>
              </a:spcBef>
              <a:spcAft>
                <a:spcPts val="0"/>
              </a:spcAft>
              <a:buClr>
                <a:srgbClr val="292929"/>
              </a:buClr>
              <a:buSzPts val="1800"/>
              <a:buFont typeface="Montserrat Medium"/>
              <a:buChar char="●"/>
            </a:pPr>
            <a:r>
              <a:rPr lang="en-GB" sz="1800">
                <a:solidFill>
                  <a:srgbClr val="292929"/>
                </a:solidFill>
                <a:latin typeface="Montserrat Medium"/>
                <a:ea typeface="Montserrat Medium"/>
                <a:cs typeface="Montserrat Medium"/>
                <a:sym typeface="Montserrat Medium"/>
              </a:rPr>
              <a:t>Cohorts, groups that received some kind of treatment or not, behavioral clusters, etc.</a:t>
            </a:r>
            <a:endParaRPr sz="1800">
              <a:solidFill>
                <a:srgbClr val="292929"/>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rgbClr val="292929"/>
              </a:buClr>
              <a:buSzPts val="1800"/>
              <a:buFont typeface="Montserrat Medium"/>
              <a:buChar char="●"/>
            </a:pPr>
            <a:r>
              <a:rPr lang="en-GB" sz="1800">
                <a:solidFill>
                  <a:srgbClr val="292929"/>
                </a:solidFill>
                <a:latin typeface="Montserrat Medium"/>
                <a:ea typeface="Montserrat Medium"/>
                <a:cs typeface="Montserrat Medium"/>
                <a:sym typeface="Montserrat Medium"/>
              </a:rPr>
              <a:t>Series of decreasing horizontal steps, which approach the shape of the population’s true survival function given a large enough sample size.</a:t>
            </a:r>
            <a:endParaRPr sz="1800">
              <a:solidFill>
                <a:srgbClr val="292929"/>
              </a:solidFill>
              <a:latin typeface="Montserrat Medium"/>
              <a:ea typeface="Montserrat Medium"/>
              <a:cs typeface="Montserrat Medium"/>
              <a:sym typeface="Montserrat Medium"/>
            </a:endParaRPr>
          </a:p>
        </p:txBody>
      </p:sp>
      <p:pic>
        <p:nvPicPr>
          <p:cNvPr id="690" name="Google Shape;690;ge7810b2464_1_94"/>
          <p:cNvPicPr preferRelativeResize="0"/>
          <p:nvPr/>
        </p:nvPicPr>
        <p:blipFill rotWithShape="1">
          <a:blip r:embed="rId3">
            <a:alphaModFix/>
          </a:blip>
          <a:srcRect b="0" l="0" r="3213" t="0"/>
          <a:stretch/>
        </p:blipFill>
        <p:spPr>
          <a:xfrm>
            <a:off x="6049400" y="1192425"/>
            <a:ext cx="2740749" cy="2450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xEl>
                                              <p:pRg end="0" st="0"/>
                                            </p:txEl>
                                          </p:spTgt>
                                        </p:tgtEl>
                                        <p:attrNameLst>
                                          <p:attrName>style.visibility</p:attrName>
                                        </p:attrNameLst>
                                      </p:cBhvr>
                                      <p:to>
                                        <p:strVal val="visible"/>
                                      </p:to>
                                    </p:set>
                                    <p:animEffect filter="fade" transition="in">
                                      <p:cBhvr>
                                        <p:cTn dur="1000"/>
                                        <p:tgtEl>
                                          <p:spTgt spid="6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xEl>
                                              <p:pRg end="1" st="1"/>
                                            </p:txEl>
                                          </p:spTgt>
                                        </p:tgtEl>
                                        <p:attrNameLst>
                                          <p:attrName>style.visibility</p:attrName>
                                        </p:attrNameLst>
                                      </p:cBhvr>
                                      <p:to>
                                        <p:strVal val="visible"/>
                                      </p:to>
                                    </p:set>
                                    <p:animEffect filter="fade" transition="in">
                                      <p:cBhvr>
                                        <p:cTn dur="1000"/>
                                        <p:tgtEl>
                                          <p:spTgt spid="68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ge7810b2464_1_9"/>
          <p:cNvSpPr txBox="1"/>
          <p:nvPr>
            <p:ph idx="1" type="body"/>
          </p:nvPr>
        </p:nvSpPr>
        <p:spPr>
          <a:xfrm>
            <a:off x="311700" y="1521625"/>
            <a:ext cx="8428800" cy="14790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None/>
            </a:pPr>
            <a:r>
              <a:rPr lang="en-GB" sz="2200">
                <a:solidFill>
                  <a:schemeClr val="dk1"/>
                </a:solidFill>
                <a:latin typeface="Montserrat ExtraBold"/>
                <a:ea typeface="Montserrat ExtraBold"/>
                <a:cs typeface="Montserrat ExtraBold"/>
                <a:sym typeface="Montserrat ExtraBold"/>
              </a:rPr>
              <a:t>C01</a:t>
            </a:r>
            <a:r>
              <a:rPr lang="en-GB" sz="2200">
                <a:solidFill>
                  <a:schemeClr val="dk1"/>
                </a:solidFill>
                <a:latin typeface="Montserrat ExtraBold"/>
                <a:ea typeface="Montserrat ExtraBold"/>
                <a:cs typeface="Montserrat ExtraBold"/>
                <a:sym typeface="Montserrat ExtraBold"/>
              </a:rPr>
              <a:t>S03L03. Censoring</a:t>
            </a:r>
            <a:endParaRPr sz="2200">
              <a:solidFill>
                <a:schemeClr val="dk1"/>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
                                            <p:txEl>
                                              <p:pRg end="0" st="0"/>
                                            </p:txEl>
                                          </p:spTgt>
                                        </p:tgtEl>
                                        <p:attrNameLst>
                                          <p:attrName>style.visibility</p:attrName>
                                        </p:attrNameLst>
                                      </p:cBhvr>
                                      <p:to>
                                        <p:strVal val="visible"/>
                                      </p:to>
                                    </p:set>
                                    <p:animEffect filter="fade" transition="in">
                                      <p:cBhvr>
                                        <p:cTn dur="300"/>
                                        <p:tgtEl>
                                          <p:spTgt spid="69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ge7810b2464_1_14"/>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latin typeface="Montserrat ExtraBold"/>
                <a:ea typeface="Montserrat ExtraBold"/>
                <a:cs typeface="Montserrat ExtraBold"/>
                <a:sym typeface="Montserrat ExtraBold"/>
              </a:rPr>
              <a:t>Survival Analysis</a:t>
            </a:r>
            <a:endParaRPr sz="2400">
              <a:solidFill>
                <a:schemeClr val="dk1"/>
              </a:solidFill>
              <a:latin typeface="Montserrat ExtraBold"/>
              <a:ea typeface="Montserrat ExtraBold"/>
              <a:cs typeface="Montserrat ExtraBold"/>
              <a:sym typeface="Montserrat ExtraBold"/>
            </a:endParaRPr>
          </a:p>
        </p:txBody>
      </p:sp>
      <p:sp>
        <p:nvSpPr>
          <p:cNvPr id="701" name="Google Shape;701;ge7810b2464_1_14"/>
          <p:cNvSpPr txBox="1"/>
          <p:nvPr>
            <p:ph idx="1" type="body"/>
          </p:nvPr>
        </p:nvSpPr>
        <p:spPr>
          <a:xfrm>
            <a:off x="751050" y="1012325"/>
            <a:ext cx="5085600" cy="2710800"/>
          </a:xfrm>
          <a:prstGeom prst="rect">
            <a:avLst/>
          </a:prstGeom>
          <a:noFill/>
          <a:ln>
            <a:noFill/>
          </a:ln>
        </p:spPr>
        <p:txBody>
          <a:bodyPr anchorCtr="0" anchor="t" bIns="68575" lIns="68575" spcFirstLastPara="1" rIns="68575" wrap="square" tIns="68575">
            <a:noAutofit/>
          </a:bodyPr>
          <a:lstStyle/>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To estimate the lifespan of a particular population under study.</a:t>
            </a:r>
            <a:endParaRPr>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b="1" i="1" lang="en-GB">
                <a:solidFill>
                  <a:schemeClr val="dk1"/>
                </a:solidFill>
                <a:latin typeface="Montserrat"/>
                <a:ea typeface="Montserrat"/>
                <a:cs typeface="Montserrat"/>
                <a:sym typeface="Montserrat"/>
              </a:rPr>
              <a:t>Time to Event:</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Char char="●"/>
            </a:pPr>
            <a:r>
              <a:rPr lang="en-GB">
                <a:solidFill>
                  <a:schemeClr val="dk1"/>
                </a:solidFill>
                <a:latin typeface="Montserrat Medium"/>
                <a:ea typeface="Montserrat Medium"/>
                <a:cs typeface="Montserrat Medium"/>
                <a:sym typeface="Montserrat Medium"/>
              </a:rPr>
              <a:t>The time for an individual or a group of individuals to experience an event of interest.</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Duration between birth and death events. </a:t>
            </a:r>
            <a:endParaRPr>
              <a:solidFill>
                <a:schemeClr val="dk1"/>
              </a:solidFill>
              <a:latin typeface="Montserrat Medium"/>
              <a:ea typeface="Montserrat Medium"/>
              <a:cs typeface="Montserrat Medium"/>
              <a:sym typeface="Montserrat Medium"/>
            </a:endParaRPr>
          </a:p>
        </p:txBody>
      </p:sp>
      <p:cxnSp>
        <p:nvCxnSpPr>
          <p:cNvPr id="702" name="Google Shape;702;ge7810b2464_1_14"/>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pic>
        <p:nvPicPr>
          <p:cNvPr id="703" name="Google Shape;703;ge7810b2464_1_14"/>
          <p:cNvPicPr preferRelativeResize="0"/>
          <p:nvPr/>
        </p:nvPicPr>
        <p:blipFill>
          <a:blip r:embed="rId3">
            <a:alphaModFix/>
          </a:blip>
          <a:stretch>
            <a:fillRect/>
          </a:stretch>
        </p:blipFill>
        <p:spPr>
          <a:xfrm>
            <a:off x="5726125" y="1361000"/>
            <a:ext cx="3106250" cy="1863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xEl>
                                              <p:pRg end="0" st="0"/>
                                            </p:txEl>
                                          </p:spTgt>
                                        </p:tgtEl>
                                        <p:attrNameLst>
                                          <p:attrName>style.visibility</p:attrName>
                                        </p:attrNameLst>
                                      </p:cBhvr>
                                      <p:to>
                                        <p:strVal val="visible"/>
                                      </p:to>
                                    </p:set>
                                    <p:animEffect filter="fade" transition="in">
                                      <p:cBhvr>
                                        <p:cTn dur="300"/>
                                        <p:tgtEl>
                                          <p:spTgt spid="7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xEl>
                                              <p:pRg end="1" st="1"/>
                                            </p:txEl>
                                          </p:spTgt>
                                        </p:tgtEl>
                                        <p:attrNameLst>
                                          <p:attrName>style.visibility</p:attrName>
                                        </p:attrNameLst>
                                      </p:cBhvr>
                                      <p:to>
                                        <p:strVal val="visible"/>
                                      </p:to>
                                    </p:set>
                                    <p:animEffect filter="fade" transition="in">
                                      <p:cBhvr>
                                        <p:cTn dur="300"/>
                                        <p:tgtEl>
                                          <p:spTgt spid="7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xEl>
                                              <p:pRg end="2" st="2"/>
                                            </p:txEl>
                                          </p:spTgt>
                                        </p:tgtEl>
                                        <p:attrNameLst>
                                          <p:attrName>style.visibility</p:attrName>
                                        </p:attrNameLst>
                                      </p:cBhvr>
                                      <p:to>
                                        <p:strVal val="visible"/>
                                      </p:to>
                                    </p:set>
                                    <p:animEffect filter="fade" transition="in">
                                      <p:cBhvr>
                                        <p:cTn dur="300"/>
                                        <p:tgtEl>
                                          <p:spTgt spid="7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xEl>
                                              <p:pRg end="3" st="3"/>
                                            </p:txEl>
                                          </p:spTgt>
                                        </p:tgtEl>
                                        <p:attrNameLst>
                                          <p:attrName>style.visibility</p:attrName>
                                        </p:attrNameLst>
                                      </p:cBhvr>
                                      <p:to>
                                        <p:strVal val="visible"/>
                                      </p:to>
                                    </p:set>
                                    <p:animEffect filter="fade" transition="in">
                                      <p:cBhvr>
                                        <p:cTn dur="300"/>
                                        <p:tgtEl>
                                          <p:spTgt spid="70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ge7810b2464_1_26"/>
          <p:cNvSpPr txBox="1"/>
          <p:nvPr>
            <p:ph type="title"/>
          </p:nvPr>
        </p:nvSpPr>
        <p:spPr>
          <a:xfrm>
            <a:off x="403575" y="445025"/>
            <a:ext cx="8428800" cy="572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GB" sz="2400">
                <a:solidFill>
                  <a:schemeClr val="dk1"/>
                </a:solidFill>
                <a:latin typeface="Montserrat ExtraBold"/>
                <a:ea typeface="Montserrat ExtraBold"/>
                <a:cs typeface="Montserrat ExtraBold"/>
                <a:sym typeface="Montserrat ExtraBold"/>
              </a:rPr>
              <a:t>Survival Analysis</a:t>
            </a:r>
            <a:endParaRPr sz="2400">
              <a:solidFill>
                <a:schemeClr val="dk1"/>
              </a:solidFill>
              <a:latin typeface="Montserrat ExtraBold"/>
              <a:ea typeface="Montserrat ExtraBold"/>
              <a:cs typeface="Montserrat ExtraBold"/>
              <a:sym typeface="Montserrat ExtraBold"/>
            </a:endParaRPr>
          </a:p>
        </p:txBody>
      </p:sp>
      <p:sp>
        <p:nvSpPr>
          <p:cNvPr id="709" name="Google Shape;709;ge7810b2464_1_26"/>
          <p:cNvSpPr txBox="1"/>
          <p:nvPr>
            <p:ph idx="1" type="body"/>
          </p:nvPr>
        </p:nvSpPr>
        <p:spPr>
          <a:xfrm>
            <a:off x="751050" y="1125150"/>
            <a:ext cx="6803400" cy="29535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i="1" lang="en-GB">
                <a:solidFill>
                  <a:schemeClr val="dk1"/>
                </a:solidFill>
                <a:latin typeface="Montserrat"/>
                <a:ea typeface="Montserrat"/>
                <a:cs typeface="Montserrat"/>
                <a:sym typeface="Montserrat"/>
              </a:rPr>
              <a:t>For example:</a:t>
            </a:r>
            <a:r>
              <a:rPr lang="en-GB">
                <a:solidFill>
                  <a:schemeClr val="dk1"/>
                </a:solidFill>
                <a:latin typeface="Montserrat Medium"/>
                <a:ea typeface="Montserrat Medium"/>
                <a:cs typeface="Montserrat Medium"/>
                <a:sym typeface="Montserrat Medium"/>
              </a:rPr>
              <a:t>  </a:t>
            </a:r>
            <a:r>
              <a:rPr lang="en-GB">
                <a:solidFill>
                  <a:schemeClr val="dk1"/>
                </a:solidFill>
                <a:latin typeface="Montserrat Medium"/>
                <a:ea typeface="Montserrat Medium"/>
                <a:cs typeface="Montserrat Medium"/>
                <a:sym typeface="Montserrat Medium"/>
              </a:rPr>
              <a:t>Customers who are still a member of the company, or employees still working for the company, or machines that are still functioning during the observation/study period. </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When they will experience the event of interest as of the time of the study.</a:t>
            </a:r>
            <a:endParaRPr>
              <a:solidFill>
                <a:schemeClr val="dk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dk1"/>
              </a:buClr>
              <a:buSzPts val="1800"/>
              <a:buFont typeface="Montserrat Medium"/>
              <a:buChar char="●"/>
            </a:pPr>
            <a:r>
              <a:rPr lang="en-GB">
                <a:solidFill>
                  <a:schemeClr val="dk1"/>
                </a:solidFill>
                <a:latin typeface="Montserrat Medium"/>
                <a:ea typeface="Montserrat Medium"/>
                <a:cs typeface="Montserrat Medium"/>
                <a:sym typeface="Montserrat Medium"/>
              </a:rPr>
              <a:t>Survival times are longer than their time in the study.</a:t>
            </a:r>
            <a:endParaRPr>
              <a:solidFill>
                <a:schemeClr val="dk1"/>
              </a:solidFill>
              <a:latin typeface="Montserrat Medium"/>
              <a:ea typeface="Montserrat Medium"/>
              <a:cs typeface="Montserrat Medium"/>
              <a:sym typeface="Montserrat Medium"/>
            </a:endParaRPr>
          </a:p>
        </p:txBody>
      </p:sp>
      <p:cxnSp>
        <p:nvCxnSpPr>
          <p:cNvPr id="710" name="Google Shape;710;ge7810b2464_1_26"/>
          <p:cNvCxnSpPr/>
          <p:nvPr/>
        </p:nvCxnSpPr>
        <p:spPr>
          <a:xfrm>
            <a:off x="311700" y="450425"/>
            <a:ext cx="0" cy="561900"/>
          </a:xfrm>
          <a:prstGeom prst="straightConnector1">
            <a:avLst/>
          </a:prstGeom>
          <a:noFill/>
          <a:ln cap="flat" cmpd="sng" w="76200">
            <a:solidFill>
              <a:srgbClr val="CFE2F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xEl>
                                              <p:pRg end="0" st="0"/>
                                            </p:txEl>
                                          </p:spTgt>
                                        </p:tgtEl>
                                        <p:attrNameLst>
                                          <p:attrName>style.visibility</p:attrName>
                                        </p:attrNameLst>
                                      </p:cBhvr>
                                      <p:to>
                                        <p:strVal val="visible"/>
                                      </p:to>
                                    </p:set>
                                    <p:animEffect filter="fade" transition="in">
                                      <p:cBhvr>
                                        <p:cTn dur="300"/>
                                        <p:tgtEl>
                                          <p:spTgt spid="7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xEl>
                                              <p:pRg end="1" st="1"/>
                                            </p:txEl>
                                          </p:spTgt>
                                        </p:tgtEl>
                                        <p:attrNameLst>
                                          <p:attrName>style.visibility</p:attrName>
                                        </p:attrNameLst>
                                      </p:cBhvr>
                                      <p:to>
                                        <p:strVal val="visible"/>
                                      </p:to>
                                    </p:set>
                                    <p:animEffect filter="fade" transition="in">
                                      <p:cBhvr>
                                        <p:cTn dur="300"/>
                                        <p:tgtEl>
                                          <p:spTgt spid="7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xEl>
                                              <p:pRg end="2" st="2"/>
                                            </p:txEl>
                                          </p:spTgt>
                                        </p:tgtEl>
                                        <p:attrNameLst>
                                          <p:attrName>style.visibility</p:attrName>
                                        </p:attrNameLst>
                                      </p:cBhvr>
                                      <p:to>
                                        <p:strVal val="visible"/>
                                      </p:to>
                                    </p:set>
                                    <p:animEffect filter="fade" transition="in">
                                      <p:cBhvr>
                                        <p:cTn dur="300"/>
                                        <p:tgtEl>
                                          <p:spTgt spid="70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Blue">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